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19" d="100"/>
          <a:sy n="119" d="100"/>
        </p:scale>
        <p:origin x="-113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B7E5C-3BBD-4B98-966B-0F3E57211C4F}" type="datetimeFigureOut">
              <a:rPr lang="en-US" smtClean="0"/>
              <a:t>25-Nov-25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594A02-C1D5-4930-9BAD-80CC5F6B47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945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200" b="0"/>
              <a:t>Discovery of Sound in the Sea - Jeopardy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09169DE4-E19B-4E36-AFB9-65654332DF62}" type="datetime1">
              <a:rPr lang="en-US" sz="1200" b="0"/>
              <a:pPr/>
              <a:t>25-Nov-25</a:t>
            </a:fld>
            <a:endParaRPr lang="en-US" sz="1200" b="0"/>
          </a:p>
        </p:txBody>
      </p:sp>
      <p:sp>
        <p:nvSpPr>
          <p:cNvPr id="348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200" b="0"/>
              <a:t>Discovery of Sound in the Sea - Jeopardy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CE169524-4A89-41A5-81B1-E5186F5E6333}" type="datetime1">
              <a:rPr lang="en-US" sz="1200" b="0"/>
              <a:pPr/>
              <a:t>25-Nov-25</a:t>
            </a:fld>
            <a:endParaRPr lang="en-US" sz="1200" b="0"/>
          </a:p>
        </p:txBody>
      </p:sp>
      <p:sp>
        <p:nvSpPr>
          <p:cNvPr id="3994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1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200" b="0"/>
              <a:t>Discovery of Sound in the Sea - Jeopardy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1C75B40E-BED1-4518-BB7D-BE74C74F3FA5}" type="datetime1">
              <a:rPr lang="en-US" sz="1200" b="0"/>
              <a:pPr/>
              <a:t>25-Nov-25</a:t>
            </a:fld>
            <a:endParaRPr lang="en-US" sz="1200" b="0"/>
          </a:p>
        </p:txBody>
      </p:sp>
      <p:sp>
        <p:nvSpPr>
          <p:cNvPr id="4096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5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200" b="0"/>
              <a:t>Discovery of Sound in the Sea - Jeopardy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CE169524-4A89-41A5-81B1-E5186F5E6333}" type="datetime1">
              <a:rPr lang="en-US" sz="1200" b="0"/>
              <a:pPr/>
              <a:t>25-Nov-25</a:t>
            </a:fld>
            <a:endParaRPr lang="en-US" sz="1200" b="0"/>
          </a:p>
        </p:txBody>
      </p:sp>
      <p:sp>
        <p:nvSpPr>
          <p:cNvPr id="3994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1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200" b="0"/>
              <a:t>Discovery of Sound in the Sea - Jeopardy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1C75B40E-BED1-4518-BB7D-BE74C74F3FA5}" type="datetime1">
              <a:rPr lang="en-US" sz="1200" b="0"/>
              <a:pPr/>
              <a:t>25-Nov-25</a:t>
            </a:fld>
            <a:endParaRPr lang="en-US" sz="1200" b="0"/>
          </a:p>
        </p:txBody>
      </p:sp>
      <p:sp>
        <p:nvSpPr>
          <p:cNvPr id="4096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5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200" b="0"/>
              <a:t>Discovery of Sound in the Sea - Jeopardy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CE169524-4A89-41A5-81B1-E5186F5E6333}" type="datetime1">
              <a:rPr lang="en-US" sz="1200" b="0"/>
              <a:pPr/>
              <a:t>25-Nov-25</a:t>
            </a:fld>
            <a:endParaRPr lang="en-US" sz="1200" b="0"/>
          </a:p>
        </p:txBody>
      </p:sp>
      <p:sp>
        <p:nvSpPr>
          <p:cNvPr id="3994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1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200" b="0"/>
              <a:t>Discovery of Sound in the Sea - Jeopardy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1C75B40E-BED1-4518-BB7D-BE74C74F3FA5}" type="datetime1">
              <a:rPr lang="en-US" sz="1200" b="0"/>
              <a:pPr/>
              <a:t>25-Nov-25</a:t>
            </a:fld>
            <a:endParaRPr lang="en-US" sz="1200" b="0"/>
          </a:p>
        </p:txBody>
      </p:sp>
      <p:sp>
        <p:nvSpPr>
          <p:cNvPr id="4096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5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200" b="0"/>
              <a:t>Discovery of Sound in the Sea - Jeopardy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CE169524-4A89-41A5-81B1-E5186F5E6333}" type="datetime1">
              <a:rPr lang="en-US" sz="1200" b="0"/>
              <a:pPr/>
              <a:t>25-Nov-25</a:t>
            </a:fld>
            <a:endParaRPr lang="en-US" sz="1200" b="0"/>
          </a:p>
        </p:txBody>
      </p:sp>
      <p:sp>
        <p:nvSpPr>
          <p:cNvPr id="3994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1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200" b="0"/>
              <a:t>Discovery of Sound in the Sea - Jeopardy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1C75B40E-BED1-4518-BB7D-BE74C74F3FA5}" type="datetime1">
              <a:rPr lang="en-US" sz="1200" b="0"/>
              <a:pPr/>
              <a:t>25-Nov-25</a:t>
            </a:fld>
            <a:endParaRPr lang="en-US" sz="1200" b="0"/>
          </a:p>
        </p:txBody>
      </p:sp>
      <p:sp>
        <p:nvSpPr>
          <p:cNvPr id="4096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5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200" b="0"/>
              <a:t>Discovery of Sound in the Sea - Jeopardy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CE169524-4A89-41A5-81B1-E5186F5E6333}" type="datetime1">
              <a:rPr lang="en-US" sz="1200" b="0"/>
              <a:pPr/>
              <a:t>25-Nov-25</a:t>
            </a:fld>
            <a:endParaRPr lang="en-US" sz="1200" b="0"/>
          </a:p>
        </p:txBody>
      </p:sp>
      <p:sp>
        <p:nvSpPr>
          <p:cNvPr id="3994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1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200" b="0"/>
              <a:t>Discovery of Sound in the Sea - Jeopardy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1C75B40E-BED1-4518-BB7D-BE74C74F3FA5}" type="datetime1">
              <a:rPr lang="en-US" sz="1200" b="0"/>
              <a:pPr/>
              <a:t>25-Nov-25</a:t>
            </a:fld>
            <a:endParaRPr lang="en-US" sz="1200" b="0"/>
          </a:p>
        </p:txBody>
      </p:sp>
      <p:sp>
        <p:nvSpPr>
          <p:cNvPr id="4096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5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200" b="0"/>
              <a:t>Discovery of Sound in the Sea - Jeopardy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CE169524-4A89-41A5-81B1-E5186F5E6333}" type="datetime1">
              <a:rPr lang="en-US" sz="1200" b="0"/>
              <a:pPr/>
              <a:t>25-Nov-25</a:t>
            </a:fld>
            <a:endParaRPr lang="en-US" sz="1200" b="0"/>
          </a:p>
        </p:txBody>
      </p:sp>
      <p:sp>
        <p:nvSpPr>
          <p:cNvPr id="3994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1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200" b="0"/>
              <a:t>Discovery of Sound in the Sea - Jeopardy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1C75B40E-BED1-4518-BB7D-BE74C74F3FA5}" type="datetime1">
              <a:rPr lang="en-US" sz="1200" b="0"/>
              <a:pPr/>
              <a:t>25-Nov-25</a:t>
            </a:fld>
            <a:endParaRPr lang="en-US" sz="1200" b="0"/>
          </a:p>
        </p:txBody>
      </p:sp>
      <p:sp>
        <p:nvSpPr>
          <p:cNvPr id="4096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5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200" b="0"/>
              <a:t>Discovery of Sound in the Sea - Jeopardy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CE169524-4A89-41A5-81B1-E5186F5E6333}" type="datetime1">
              <a:rPr lang="en-US" sz="1200" b="0"/>
              <a:pPr/>
              <a:t>25-Nov-25</a:t>
            </a:fld>
            <a:endParaRPr lang="en-US" sz="1200" b="0"/>
          </a:p>
        </p:txBody>
      </p:sp>
      <p:sp>
        <p:nvSpPr>
          <p:cNvPr id="3994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1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200" b="0"/>
              <a:t>Discovery of Sound in the Sea - Jeopardy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1C75B40E-BED1-4518-BB7D-BE74C74F3FA5}" type="datetime1">
              <a:rPr lang="en-US" sz="1200" b="0"/>
              <a:pPr/>
              <a:t>25-Nov-25</a:t>
            </a:fld>
            <a:endParaRPr lang="en-US" sz="1200" b="0"/>
          </a:p>
        </p:txBody>
      </p:sp>
      <p:sp>
        <p:nvSpPr>
          <p:cNvPr id="4096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5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200" b="0"/>
              <a:t>Discovery of Sound in the Sea - Jeopardy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CE169524-4A89-41A5-81B1-E5186F5E6333}" type="datetime1">
              <a:rPr lang="en-US" sz="1200" b="0"/>
              <a:pPr/>
              <a:t>25-Nov-25</a:t>
            </a:fld>
            <a:endParaRPr lang="en-US" sz="1200" b="0"/>
          </a:p>
        </p:txBody>
      </p:sp>
      <p:sp>
        <p:nvSpPr>
          <p:cNvPr id="3994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1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200" b="0"/>
              <a:t>Discovery of Sound in the Sea - Jeopardy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1C75B40E-BED1-4518-BB7D-BE74C74F3FA5}" type="datetime1">
              <a:rPr lang="en-US" sz="1200" b="0"/>
              <a:pPr/>
              <a:t>25-Nov-25</a:t>
            </a:fld>
            <a:endParaRPr lang="en-US" sz="1200" b="0"/>
          </a:p>
        </p:txBody>
      </p:sp>
      <p:sp>
        <p:nvSpPr>
          <p:cNvPr id="4096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5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200" b="0"/>
              <a:t>Discovery of Sound in the Sea - Jeopardy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CE169524-4A89-41A5-81B1-E5186F5E6333}" type="datetime1">
              <a:rPr lang="en-US" sz="1200" b="0"/>
              <a:pPr/>
              <a:t>25-Nov-25</a:t>
            </a:fld>
            <a:endParaRPr lang="en-US" sz="1200" b="0"/>
          </a:p>
        </p:txBody>
      </p:sp>
      <p:sp>
        <p:nvSpPr>
          <p:cNvPr id="3994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1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200" b="0"/>
              <a:t>Discovery of Sound in the Sea - Jeopardy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1C75B40E-BED1-4518-BB7D-BE74C74F3FA5}" type="datetime1">
              <a:rPr lang="en-US" sz="1200" b="0"/>
              <a:pPr/>
              <a:t>25-Nov-25</a:t>
            </a:fld>
            <a:endParaRPr lang="en-US" sz="1200" b="0"/>
          </a:p>
        </p:txBody>
      </p:sp>
      <p:sp>
        <p:nvSpPr>
          <p:cNvPr id="4096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5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200" b="0"/>
              <a:t>Discovery of Sound in the Sea - Jeopardy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CE169524-4A89-41A5-81B1-E5186F5E6333}" type="datetime1">
              <a:rPr lang="en-US" sz="1200" b="0"/>
              <a:pPr/>
              <a:t>25-Nov-25</a:t>
            </a:fld>
            <a:endParaRPr lang="en-US" sz="1200" b="0"/>
          </a:p>
        </p:txBody>
      </p:sp>
      <p:sp>
        <p:nvSpPr>
          <p:cNvPr id="3994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1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200" b="0"/>
              <a:t>Discovery of Sound in the Sea - Jeopardy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1C75B40E-BED1-4518-BB7D-BE74C74F3FA5}" type="datetime1">
              <a:rPr lang="en-US" sz="1200" b="0"/>
              <a:pPr/>
              <a:t>25-Nov-25</a:t>
            </a:fld>
            <a:endParaRPr lang="en-US" sz="1200" b="0"/>
          </a:p>
        </p:txBody>
      </p:sp>
      <p:sp>
        <p:nvSpPr>
          <p:cNvPr id="4096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5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200" b="0"/>
              <a:t>Discovery of Sound in the Sea - Jeopardy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CE169524-4A89-41A5-81B1-E5186F5E6333}" type="datetime1">
              <a:rPr lang="en-US" sz="1200" b="0"/>
              <a:pPr/>
              <a:t>25-Nov-25</a:t>
            </a:fld>
            <a:endParaRPr lang="en-US" sz="1200" b="0"/>
          </a:p>
        </p:txBody>
      </p:sp>
      <p:sp>
        <p:nvSpPr>
          <p:cNvPr id="3994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1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200" b="0"/>
              <a:t>Discovery of Sound in the Sea - Jeopardy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1C75B40E-BED1-4518-BB7D-BE74C74F3FA5}" type="datetime1">
              <a:rPr lang="en-US" sz="1200" b="0"/>
              <a:pPr/>
              <a:t>25-Nov-25</a:t>
            </a:fld>
            <a:endParaRPr lang="en-US" sz="1200" b="0"/>
          </a:p>
        </p:txBody>
      </p:sp>
      <p:sp>
        <p:nvSpPr>
          <p:cNvPr id="4096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5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200" b="0"/>
              <a:t>Discovery of Sound in the Sea - Jeopardy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CE169524-4A89-41A5-81B1-E5186F5E6333}" type="datetime1">
              <a:rPr lang="en-US" sz="1200" b="0"/>
              <a:pPr/>
              <a:t>25-Nov-25</a:t>
            </a:fld>
            <a:endParaRPr lang="en-US" sz="1200" b="0"/>
          </a:p>
        </p:txBody>
      </p:sp>
      <p:sp>
        <p:nvSpPr>
          <p:cNvPr id="3994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1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200" b="0"/>
              <a:t>Discovery of Sound in the Sea - Jeopardy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1C75B40E-BED1-4518-BB7D-BE74C74F3FA5}" type="datetime1">
              <a:rPr lang="en-US" sz="1200" b="0"/>
              <a:pPr/>
              <a:t>25-Nov-25</a:t>
            </a:fld>
            <a:endParaRPr lang="en-US" sz="1200" b="0"/>
          </a:p>
        </p:txBody>
      </p:sp>
      <p:sp>
        <p:nvSpPr>
          <p:cNvPr id="4096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5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200" b="0"/>
              <a:t>Discovery of Sound in the Sea - Jeopardy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CE169524-4A89-41A5-81B1-E5186F5E6333}" type="datetime1">
              <a:rPr lang="en-US" sz="1200" b="0"/>
              <a:pPr/>
              <a:t>25-Nov-25</a:t>
            </a:fld>
            <a:endParaRPr lang="en-US" sz="1200" b="0"/>
          </a:p>
        </p:txBody>
      </p:sp>
      <p:sp>
        <p:nvSpPr>
          <p:cNvPr id="3994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1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200" b="0"/>
              <a:t>Discovery of Sound in the Sea - Jeopardy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1C75B40E-BED1-4518-BB7D-BE74C74F3FA5}" type="datetime1">
              <a:rPr lang="en-US" sz="1200" b="0"/>
              <a:pPr/>
              <a:t>25-Nov-25</a:t>
            </a:fld>
            <a:endParaRPr lang="en-US" sz="1200" b="0"/>
          </a:p>
        </p:txBody>
      </p:sp>
      <p:sp>
        <p:nvSpPr>
          <p:cNvPr id="4096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5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200" b="0"/>
              <a:t>Discovery of Sound in the Sea - Jeopardy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CE169524-4A89-41A5-81B1-E5186F5E6333}" type="datetime1">
              <a:rPr lang="en-US" sz="1200" b="0"/>
              <a:pPr/>
              <a:t>25-Nov-25</a:t>
            </a:fld>
            <a:endParaRPr lang="en-US" sz="1200" b="0"/>
          </a:p>
        </p:txBody>
      </p:sp>
      <p:sp>
        <p:nvSpPr>
          <p:cNvPr id="3994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1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200" b="0"/>
              <a:t>Discovery of Sound in the Sea - Jeopardy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1C75B40E-BED1-4518-BB7D-BE74C74F3FA5}" type="datetime1">
              <a:rPr lang="en-US" sz="1200" b="0"/>
              <a:pPr/>
              <a:t>25-Nov-25</a:t>
            </a:fld>
            <a:endParaRPr lang="en-US" sz="1200" b="0"/>
          </a:p>
        </p:txBody>
      </p:sp>
      <p:sp>
        <p:nvSpPr>
          <p:cNvPr id="4096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5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200" b="0"/>
              <a:t>Discovery of Sound in the Sea - Jeopardy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CE169524-4A89-41A5-81B1-E5186F5E6333}" type="datetime1">
              <a:rPr lang="en-US" sz="1200" b="0"/>
              <a:pPr/>
              <a:t>25-Nov-25</a:t>
            </a:fld>
            <a:endParaRPr lang="en-US" sz="1200" b="0"/>
          </a:p>
        </p:txBody>
      </p:sp>
      <p:sp>
        <p:nvSpPr>
          <p:cNvPr id="3994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1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200" b="0"/>
              <a:t>Discovery of Sound in the Sea - Jeopardy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1C75B40E-BED1-4518-BB7D-BE74C74F3FA5}" type="datetime1">
              <a:rPr lang="en-US" sz="1200" b="0"/>
              <a:pPr/>
              <a:t>25-Nov-25</a:t>
            </a:fld>
            <a:endParaRPr lang="en-US" sz="1200" b="0"/>
          </a:p>
        </p:txBody>
      </p:sp>
      <p:sp>
        <p:nvSpPr>
          <p:cNvPr id="4096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5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B4743B-B57A-49A9-9EDF-216D3B66F76F}" type="datetimeFigureOut">
              <a:rPr lang="en-US" smtClean="0"/>
              <a:t>25-Nov-25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296370-B815-462F-8078-F38CE5F523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962588"/>
      </p:ext>
    </p:extLst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B4743B-B57A-49A9-9EDF-216D3B66F76F}" type="datetimeFigureOut">
              <a:rPr lang="en-US" smtClean="0"/>
              <a:t>25-Nov-25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296370-B815-462F-8078-F38CE5F523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244658"/>
      </p:ext>
    </p:extLst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B4743B-B57A-49A9-9EDF-216D3B66F76F}" type="datetimeFigureOut">
              <a:rPr lang="en-US" smtClean="0"/>
              <a:t>25-Nov-25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296370-B815-462F-8078-F38CE5F523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296407"/>
      </p:ext>
    </p:extLst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590800"/>
            <a:ext cx="3810000" cy="3505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590800"/>
            <a:ext cx="3810000" cy="3505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B4743B-B57A-49A9-9EDF-216D3B66F76F}" type="datetimeFigureOut">
              <a:rPr lang="en-US" smtClean="0"/>
              <a:t>25-Nov-25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296370-B815-462F-8078-F38CE5F523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215872"/>
      </p:ext>
    </p:extLst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B4743B-B57A-49A9-9EDF-216D3B66F76F}" type="datetimeFigureOut">
              <a:rPr lang="en-US" smtClean="0"/>
              <a:t>25-Nov-25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296370-B815-462F-8078-F38CE5F523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487780"/>
      </p:ext>
    </p:extLst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B4743B-B57A-49A9-9EDF-216D3B66F76F}" type="datetimeFigureOut">
              <a:rPr lang="en-US" smtClean="0"/>
              <a:t>25-Nov-25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296370-B815-462F-8078-F38CE5F523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317911"/>
      </p:ext>
    </p:extLst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B4743B-B57A-49A9-9EDF-216D3B66F76F}" type="datetimeFigureOut">
              <a:rPr lang="en-US" smtClean="0"/>
              <a:t>25-Nov-25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296370-B815-462F-8078-F38CE5F523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940630"/>
      </p:ext>
    </p:extLst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B4743B-B57A-49A9-9EDF-216D3B66F76F}" type="datetimeFigureOut">
              <a:rPr lang="en-US" smtClean="0"/>
              <a:t>25-Nov-25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296370-B815-462F-8078-F38CE5F523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143307"/>
      </p:ext>
    </p:extLst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B4743B-B57A-49A9-9EDF-216D3B66F76F}" type="datetimeFigureOut">
              <a:rPr lang="en-US" smtClean="0"/>
              <a:t>25-Nov-25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296370-B815-462F-8078-F38CE5F523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898550"/>
      </p:ext>
    </p:extLst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B4743B-B57A-49A9-9EDF-216D3B66F76F}" type="datetimeFigureOut">
              <a:rPr lang="en-US" smtClean="0"/>
              <a:t>25-Nov-25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296370-B815-462F-8078-F38CE5F523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637931"/>
      </p:ext>
    </p:extLst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0"/>
            <a:ext cx="194310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0"/>
            <a:ext cx="567690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B4743B-B57A-49A9-9EDF-216D3B66F76F}" type="datetimeFigureOut">
              <a:rPr lang="en-US" smtClean="0"/>
              <a:t>25-Nov-25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296370-B815-462F-8078-F38CE5F523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919162"/>
      </p:ext>
    </p:extLst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5"/>
          <p:cNvSpPr>
            <a:spLocks noChangeArrowheads="1"/>
          </p:cNvSpPr>
          <p:nvPr/>
        </p:nvSpPr>
        <p:spPr bwMode="auto">
          <a:xfrm>
            <a:off x="0" y="0"/>
            <a:ext cx="9144000" cy="1600200"/>
          </a:xfrm>
          <a:prstGeom prst="rect">
            <a:avLst/>
          </a:prstGeom>
          <a:solidFill>
            <a:srgbClr val="0016AC"/>
          </a:solidFill>
          <a:ln w="38100" cmpd="dbl">
            <a:solidFill>
              <a:srgbClr val="FAFFD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027" name="Picture 14" descr="DOSiTS_logo_notext"/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86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49475"/>
            <a:ext cx="9144000" cy="364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0"/>
            <a:ext cx="7772400" cy="16002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smtClean="0"/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590800"/>
            <a:ext cx="777240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smtClean="0"/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smtClean="0"/>
            </a:lvl1pPr>
          </a:lstStyle>
          <a:p>
            <a:fld id="{60B4743B-B57A-49A9-9EDF-216D3B66F76F}" type="datetimeFigureOut">
              <a:rPr lang="en-US" smtClean="0"/>
              <a:t>25-Nov-25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smtClean="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 smtClean="0"/>
            </a:lvl1pPr>
          </a:lstStyle>
          <a:p>
            <a:fld id="{44296370-B815-462F-8078-F38CE5F52383}" type="slidenum">
              <a:rPr lang="en-US" smtClean="0"/>
              <a:t>‹#›</a:t>
            </a:fld>
            <a:endParaRPr lang="en-US"/>
          </a:p>
        </p:txBody>
      </p:sp>
      <p:sp>
        <p:nvSpPr>
          <p:cNvPr id="1033" name="Text Box 16"/>
          <p:cNvSpPr txBox="1">
            <a:spLocks noChangeArrowheads="1"/>
          </p:cNvSpPr>
          <p:nvPr/>
        </p:nvSpPr>
        <p:spPr bwMode="auto">
          <a:xfrm>
            <a:off x="3794125" y="1989138"/>
            <a:ext cx="1841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endParaRPr lang="en-US" sz="2800" b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advClick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800" b="1" i="1">
          <a:solidFill>
            <a:srgbClr val="C5CFFF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800" b="1" i="1">
          <a:solidFill>
            <a:srgbClr val="C5CFFF"/>
          </a:solidFill>
          <a:latin typeface="Times" pitchFamily="1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800" b="1" i="1">
          <a:solidFill>
            <a:srgbClr val="C5CFFF"/>
          </a:solidFill>
          <a:latin typeface="Times" pitchFamily="1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800" b="1" i="1">
          <a:solidFill>
            <a:srgbClr val="C5CFFF"/>
          </a:solidFill>
          <a:latin typeface="Times" pitchFamily="1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800" b="1" i="1">
          <a:solidFill>
            <a:srgbClr val="C5CFFF"/>
          </a:solidFill>
          <a:latin typeface="Times" pitchFamily="1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800" b="1" i="1">
          <a:solidFill>
            <a:srgbClr val="C5CFFF"/>
          </a:solidFill>
          <a:latin typeface="Times" pitchFamily="1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800" b="1" i="1">
          <a:solidFill>
            <a:srgbClr val="C5CFFF"/>
          </a:solidFill>
          <a:latin typeface="Times" pitchFamily="1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800" b="1" i="1">
          <a:solidFill>
            <a:srgbClr val="C5CFFF"/>
          </a:solidFill>
          <a:latin typeface="Times" pitchFamily="1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800" b="1" i="1">
          <a:solidFill>
            <a:srgbClr val="C5CFFF"/>
          </a:solidFill>
          <a:latin typeface="Times" pitchFamily="1" charset="0"/>
        </a:defRPr>
      </a:lvl9pPr>
    </p:titleStyle>
    <p:bodyStyle>
      <a:lvl1pPr marL="342900" indent="-342900" algn="ctr" rtl="0" eaLnBrk="1" fontAlgn="base" hangingPunct="1">
        <a:spcBef>
          <a:spcPct val="2000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ctr" rtl="0" eaLnBrk="1" fontAlgn="base" hangingPunct="1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</a:defRPr>
      </a:lvl2pPr>
      <a:lvl3pPr marL="1143000" indent="-228600" algn="ctr" rtl="0" eaLnBrk="1" fontAlgn="base" hangingPunct="1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</a:defRPr>
      </a:lvl3pPr>
      <a:lvl4pPr marL="1600200" indent="-228600" algn="ctr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4pPr>
      <a:lvl5pPr marL="2057400" indent="-228600" algn="ctr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5pPr>
      <a:lvl6pPr marL="2514600" indent="-228600" algn="ctr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6pPr>
      <a:lvl7pPr marL="2971800" indent="-228600" algn="ctr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7pPr>
      <a:lvl8pPr marL="3429000" indent="-228600" algn="ctr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8pPr>
      <a:lvl9pPr marL="3886200" indent="-228600" algn="ctr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../word/media/image3.svg"/><Relationship Id="rId11" Type="http://schemas.openxmlformats.org/officeDocument/2006/relationships/image" Target="../media/image8.png"/><Relationship Id="rId10" Type="http://schemas.openxmlformats.org/officeDocument/2006/relationships/image" Target="../media/image7.emf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28.xml"/><Relationship Id="rId18" Type="http://schemas.openxmlformats.org/officeDocument/2006/relationships/slide" Target="slide11.xml"/><Relationship Id="rId26" Type="http://schemas.openxmlformats.org/officeDocument/2006/relationships/slide" Target="slide31.xml"/><Relationship Id="rId3" Type="http://schemas.openxmlformats.org/officeDocument/2006/relationships/slide" Target="slide16.xml"/><Relationship Id="rId21" Type="http://schemas.openxmlformats.org/officeDocument/2006/relationships/slide" Target="slide9.xml"/><Relationship Id="rId7" Type="http://schemas.openxmlformats.org/officeDocument/2006/relationships/slide" Target="slide24.xml"/><Relationship Id="rId12" Type="http://schemas.openxmlformats.org/officeDocument/2006/relationships/slide" Target="slide26.xml"/><Relationship Id="rId17" Type="http://schemas.openxmlformats.org/officeDocument/2006/relationships/slide" Target="slide12.xml"/><Relationship Id="rId25" Type="http://schemas.openxmlformats.org/officeDocument/2006/relationships/slide" Target="slide7.xml"/><Relationship Id="rId2" Type="http://schemas.openxmlformats.org/officeDocument/2006/relationships/notesSlide" Target="../notesSlides/notesSlide1.xml"/><Relationship Id="rId16" Type="http://schemas.openxmlformats.org/officeDocument/2006/relationships/slide" Target="slide30.xml"/><Relationship Id="rId20" Type="http://schemas.openxmlformats.org/officeDocument/2006/relationships/slide" Target="slide17.xml"/><Relationship Id="rId29" Type="http://schemas.openxmlformats.org/officeDocument/2006/relationships/slide" Target="slide2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.xml"/><Relationship Id="rId11" Type="http://schemas.openxmlformats.org/officeDocument/2006/relationships/slide" Target="slide6.xml"/><Relationship Id="rId24" Type="http://schemas.openxmlformats.org/officeDocument/2006/relationships/slide" Target="slide23.xml"/><Relationship Id="rId32" Type="http://schemas.openxmlformats.org/officeDocument/2006/relationships/image" Target="../media/image9.png"/><Relationship Id="rId5" Type="http://schemas.openxmlformats.org/officeDocument/2006/relationships/slide" Target="slide22.xml"/><Relationship Id="rId15" Type="http://schemas.openxmlformats.org/officeDocument/2006/relationships/slide" Target="slide18.xml"/><Relationship Id="rId23" Type="http://schemas.openxmlformats.org/officeDocument/2006/relationships/slide" Target="slide21.xml"/><Relationship Id="rId28" Type="http://schemas.openxmlformats.org/officeDocument/2006/relationships/slide" Target="slide27.xml"/><Relationship Id="rId10" Type="http://schemas.openxmlformats.org/officeDocument/2006/relationships/slide" Target="slide32.xml"/><Relationship Id="rId19" Type="http://schemas.openxmlformats.org/officeDocument/2006/relationships/slide" Target="slide29.xml"/><Relationship Id="rId31" Type="http://schemas.openxmlformats.org/officeDocument/2006/relationships/slide" Target="slide5.xml"/><Relationship Id="rId4" Type="http://schemas.openxmlformats.org/officeDocument/2006/relationships/slide" Target="slide14.xml"/><Relationship Id="rId9" Type="http://schemas.openxmlformats.org/officeDocument/2006/relationships/slide" Target="slide20.xml"/><Relationship Id="rId14" Type="http://schemas.openxmlformats.org/officeDocument/2006/relationships/slide" Target="slide10.xml"/><Relationship Id="rId22" Type="http://schemas.openxmlformats.org/officeDocument/2006/relationships/slide" Target="slide19.xml"/><Relationship Id="rId27" Type="http://schemas.openxmlformats.org/officeDocument/2006/relationships/slide" Target="slide15.xml"/><Relationship Id="rId30" Type="http://schemas.openxmlformats.org/officeDocument/2006/relationships/slide" Target="slide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0.png"/><Relationship Id="rId11" Type="http://schemas.openxmlformats.org/officeDocument/2006/relationships/audio" Target="NULL"/><Relationship Id="rId5" Type="http://schemas.openxmlformats.org/officeDocument/2006/relationships/audio" Target="../media/audio1.wav"/><Relationship Id="rId10" Type="http://schemas.openxmlformats.org/officeDocument/2006/relationships/image" Target="../media/image12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slide" Target="slide2.xml"/><Relationship Id="rId5" Type="http://schemas.openxmlformats.org/officeDocument/2006/relationships/image" Target="../media/image9.png"/><Relationship Id="rId10" Type="http://schemas.openxmlformats.org/officeDocument/2006/relationships/image" Target="../media/image12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9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5.png"/><Relationship Id="rId11" Type="http://schemas.openxmlformats.org/officeDocument/2006/relationships/audio" Target="NULL"/><Relationship Id="rId5" Type="http://schemas.openxmlformats.org/officeDocument/2006/relationships/audio" Target="../media/audio2.wav"/><Relationship Id="rId10" Type="http://schemas.openxmlformats.org/officeDocument/2006/relationships/image" Target="../media/image16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6.xml"/><Relationship Id="rId7" Type="http://schemas.openxmlformats.org/officeDocument/2006/relationships/slide" Target="slide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9.png"/><Relationship Id="rId5" Type="http://schemas.openxmlformats.org/officeDocument/2006/relationships/image" Target="../media/image17.jpe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9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8.png"/><Relationship Id="rId11" Type="http://schemas.openxmlformats.org/officeDocument/2006/relationships/audio" Target="NULL"/><Relationship Id="rId5" Type="http://schemas.openxmlformats.org/officeDocument/2006/relationships/audio" Target="../media/audio3.wav"/><Relationship Id="rId10" Type="http://schemas.openxmlformats.org/officeDocument/2006/relationships/image" Target="../media/image19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1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slide" Target="slide2.xml"/><Relationship Id="rId5" Type="http://schemas.openxmlformats.org/officeDocument/2006/relationships/image" Target="../media/image9.png"/><Relationship Id="rId10" Type="http://schemas.openxmlformats.org/officeDocument/2006/relationships/image" Target="../media/image19.png"/><Relationship Id="rId4" Type="http://schemas.openxmlformats.org/officeDocument/2006/relationships/notesSlide" Target="../notesSlides/notesSlide7.xml"/><Relationship Id="rId9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6.xml"/><Relationship Id="rId7" Type="http://schemas.openxmlformats.org/officeDocument/2006/relationships/slide" Target="slide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9.png"/><Relationship Id="rId11" Type="http://schemas.openxmlformats.org/officeDocument/2006/relationships/audio" Target="NULL"/><Relationship Id="rId5" Type="http://schemas.openxmlformats.org/officeDocument/2006/relationships/audio" Target="../media/audio4.wav"/><Relationship Id="rId10" Type="http://schemas.openxmlformats.org/officeDocument/2006/relationships/image" Target="../media/image16.pn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1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slide" Target="slide2.xml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9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3.png"/><Relationship Id="rId11" Type="http://schemas.openxmlformats.org/officeDocument/2006/relationships/audio" Target="NULL"/><Relationship Id="rId5" Type="http://schemas.openxmlformats.org/officeDocument/2006/relationships/audio" Target="../media/audio5.wav"/><Relationship Id="rId10" Type="http://schemas.openxmlformats.org/officeDocument/2006/relationships/image" Target="../media/image16.png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1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slide" Target="slide2.xml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11.xml"/><Relationship Id="rId9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9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5.png"/><Relationship Id="rId11" Type="http://schemas.openxmlformats.org/officeDocument/2006/relationships/audio" Target="NULL"/><Relationship Id="rId5" Type="http://schemas.openxmlformats.org/officeDocument/2006/relationships/audio" Target="../media/audio6.wav"/><Relationship Id="rId10" Type="http://schemas.openxmlformats.org/officeDocument/2006/relationships/image" Target="../media/image12.png"/><Relationship Id="rId4" Type="http://schemas.openxmlformats.org/officeDocument/2006/relationships/notesSlide" Target="../notesSlides/notesSlide12.xml"/><Relationship Id="rId9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1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slide" Target="slide2.xml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13.xml"/><Relationship Id="rId9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9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7.png"/><Relationship Id="rId11" Type="http://schemas.openxmlformats.org/officeDocument/2006/relationships/audio" Target="NULL"/><Relationship Id="rId5" Type="http://schemas.openxmlformats.org/officeDocument/2006/relationships/audio" Target="../media/audio7.wav"/><Relationship Id="rId10" Type="http://schemas.openxmlformats.org/officeDocument/2006/relationships/image" Target="../media/image16.png"/><Relationship Id="rId4" Type="http://schemas.openxmlformats.org/officeDocument/2006/relationships/notesSlide" Target="../notesSlides/notesSlide14.xml"/><Relationship Id="rId9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1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slide" Target="slide2.xml"/><Relationship Id="rId5" Type="http://schemas.openxmlformats.org/officeDocument/2006/relationships/image" Target="../media/image9.png"/><Relationship Id="rId10" Type="http://schemas.openxmlformats.org/officeDocument/2006/relationships/image" Target="../media/image29.png"/><Relationship Id="rId4" Type="http://schemas.openxmlformats.org/officeDocument/2006/relationships/notesSlide" Target="../notesSlides/notesSlide15.xml"/><Relationship Id="rId9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9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0.png"/><Relationship Id="rId11" Type="http://schemas.openxmlformats.org/officeDocument/2006/relationships/audio" Target="NULL"/><Relationship Id="rId5" Type="http://schemas.openxmlformats.org/officeDocument/2006/relationships/audio" Target="../media/audio8.wav"/><Relationship Id="rId10" Type="http://schemas.openxmlformats.org/officeDocument/2006/relationships/image" Target="../media/image31.png"/><Relationship Id="rId4" Type="http://schemas.openxmlformats.org/officeDocument/2006/relationships/notesSlide" Target="../notesSlides/notesSlide16.xml"/><Relationship Id="rId9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1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slide" Target="slide2.xml"/><Relationship Id="rId5" Type="http://schemas.openxmlformats.org/officeDocument/2006/relationships/image" Target="../media/image9.png"/><Relationship Id="rId10" Type="http://schemas.openxmlformats.org/officeDocument/2006/relationships/image" Target="../media/image33.jpg"/><Relationship Id="rId4" Type="http://schemas.openxmlformats.org/officeDocument/2006/relationships/notesSlide" Target="../notesSlides/notesSlide17.xml"/><Relationship Id="rId9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9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4.png"/><Relationship Id="rId11" Type="http://schemas.openxmlformats.org/officeDocument/2006/relationships/audio" Target="NULL"/><Relationship Id="rId5" Type="http://schemas.openxmlformats.org/officeDocument/2006/relationships/audio" Target="../media/audio9.wav"/><Relationship Id="rId10" Type="http://schemas.openxmlformats.org/officeDocument/2006/relationships/image" Target="../media/image19.png"/><Relationship Id="rId4" Type="http://schemas.openxmlformats.org/officeDocument/2006/relationships/notesSlide" Target="../notesSlides/notesSlide18.xml"/><Relationship Id="rId9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1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slide" Target="slide2.xml"/><Relationship Id="rId5" Type="http://schemas.openxmlformats.org/officeDocument/2006/relationships/image" Target="../media/image9.png"/><Relationship Id="rId10" Type="http://schemas.openxmlformats.org/officeDocument/2006/relationships/image" Target="../media/image19.png"/><Relationship Id="rId4" Type="http://schemas.openxmlformats.org/officeDocument/2006/relationships/notesSlide" Target="../notesSlides/notesSlide19.xml"/><Relationship Id="rId9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9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6.png"/><Relationship Id="rId11" Type="http://schemas.openxmlformats.org/officeDocument/2006/relationships/audio" Target="NULL"/><Relationship Id="rId5" Type="http://schemas.openxmlformats.org/officeDocument/2006/relationships/audio" Target="../media/audio10.wav"/><Relationship Id="rId10" Type="http://schemas.openxmlformats.org/officeDocument/2006/relationships/image" Target="../media/image19.png"/><Relationship Id="rId4" Type="http://schemas.openxmlformats.org/officeDocument/2006/relationships/notesSlide" Target="../notesSlides/notesSlide20.xml"/><Relationship Id="rId9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1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slide" Target="slide2.xml"/><Relationship Id="rId5" Type="http://schemas.openxmlformats.org/officeDocument/2006/relationships/image" Target="../media/image9.png"/><Relationship Id="rId10" Type="http://schemas.openxmlformats.org/officeDocument/2006/relationships/image" Target="../media/image19.png"/><Relationship Id="rId4" Type="http://schemas.openxmlformats.org/officeDocument/2006/relationships/notesSlide" Target="../notesSlides/notesSlide21.xml"/><Relationship Id="rId9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9.png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6" Type="http://schemas.openxmlformats.org/officeDocument/2006/relationships/image" Target="../media/image38.png"/><Relationship Id="rId11" Type="http://schemas.openxmlformats.org/officeDocument/2006/relationships/audio" Target="NULL"/><Relationship Id="rId5" Type="http://schemas.openxmlformats.org/officeDocument/2006/relationships/audio" Target="../media/audio11.wav"/><Relationship Id="rId10" Type="http://schemas.openxmlformats.org/officeDocument/2006/relationships/image" Target="../media/image19.png"/><Relationship Id="rId4" Type="http://schemas.openxmlformats.org/officeDocument/2006/relationships/notesSlide" Target="../notesSlides/notesSlide22.xml"/><Relationship Id="rId9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1.png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6" Type="http://schemas.openxmlformats.org/officeDocument/2006/relationships/slide" Target="slide2.xml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notesSlide" Target="../notesSlides/notesSlide23.xml"/><Relationship Id="rId9" Type="http://schemas.openxmlformats.org/officeDocument/2006/relationships/image" Target="../media/image39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9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40.png"/><Relationship Id="rId11" Type="http://schemas.openxmlformats.org/officeDocument/2006/relationships/audio" Target="NULL"/><Relationship Id="rId5" Type="http://schemas.openxmlformats.org/officeDocument/2006/relationships/audio" Target="../media/audio12.wav"/><Relationship Id="rId10" Type="http://schemas.openxmlformats.org/officeDocument/2006/relationships/image" Target="../media/image19.png"/><Relationship Id="rId4" Type="http://schemas.openxmlformats.org/officeDocument/2006/relationships/notesSlide" Target="../notesSlides/notesSlide24.xml"/><Relationship Id="rId9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1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slide" Target="slide2.xml"/><Relationship Id="rId5" Type="http://schemas.openxmlformats.org/officeDocument/2006/relationships/image" Target="../media/image9.png"/><Relationship Id="rId10" Type="http://schemas.openxmlformats.org/officeDocument/2006/relationships/image" Target="../media/image29.png"/><Relationship Id="rId4" Type="http://schemas.openxmlformats.org/officeDocument/2006/relationships/notesSlide" Target="../notesSlides/notesSlide25.xml"/><Relationship Id="rId9" Type="http://schemas.openxmlformats.org/officeDocument/2006/relationships/image" Target="../media/image41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9.png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6" Type="http://schemas.openxmlformats.org/officeDocument/2006/relationships/image" Target="../media/image42.png"/><Relationship Id="rId11" Type="http://schemas.openxmlformats.org/officeDocument/2006/relationships/audio" Target="NULL"/><Relationship Id="rId5" Type="http://schemas.openxmlformats.org/officeDocument/2006/relationships/audio" Target="../media/audio13.wav"/><Relationship Id="rId10" Type="http://schemas.openxmlformats.org/officeDocument/2006/relationships/image" Target="../media/image19.png"/><Relationship Id="rId4" Type="http://schemas.openxmlformats.org/officeDocument/2006/relationships/notesSlide" Target="../notesSlides/notesSlide26.xml"/><Relationship Id="rId9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1.png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6" Type="http://schemas.openxmlformats.org/officeDocument/2006/relationships/slide" Target="slide2.xml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notesSlide" Target="../notesSlides/notesSlide27.xml"/><Relationship Id="rId9" Type="http://schemas.openxmlformats.org/officeDocument/2006/relationships/image" Target="../media/image43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9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44.png"/><Relationship Id="rId11" Type="http://schemas.openxmlformats.org/officeDocument/2006/relationships/audio" Target="NULL"/><Relationship Id="rId5" Type="http://schemas.openxmlformats.org/officeDocument/2006/relationships/audio" Target="../media/audio14.wav"/><Relationship Id="rId10" Type="http://schemas.openxmlformats.org/officeDocument/2006/relationships/image" Target="../media/image31.png"/><Relationship Id="rId4" Type="http://schemas.openxmlformats.org/officeDocument/2006/relationships/notesSlide" Target="../notesSlides/notesSlide28.xml"/><Relationship Id="rId9" Type="http://schemas.openxmlformats.org/officeDocument/2006/relationships/image" Target="../media/image1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1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slide" Target="slide2.xml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notesSlide" Target="../notesSlides/notesSlide29.xml"/><Relationship Id="rId9" Type="http://schemas.openxmlformats.org/officeDocument/2006/relationships/image" Target="../media/image45.jp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9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46.png"/><Relationship Id="rId11" Type="http://schemas.openxmlformats.org/officeDocument/2006/relationships/audio" Target="NULL"/><Relationship Id="rId5" Type="http://schemas.openxmlformats.org/officeDocument/2006/relationships/audio" Target="../media/audio15.wav"/><Relationship Id="rId10" Type="http://schemas.openxmlformats.org/officeDocument/2006/relationships/image" Target="../media/image19.png"/><Relationship Id="rId4" Type="http://schemas.openxmlformats.org/officeDocument/2006/relationships/notesSlide" Target="../notesSlides/notesSlide30.xml"/><Relationship Id="rId9" Type="http://schemas.openxmlformats.org/officeDocument/2006/relationships/image" Target="../media/image1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1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slide" Target="slide2.xml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31.xml"/><Relationship Id="rId9" Type="http://schemas.openxmlformats.org/officeDocument/2006/relationships/image" Target="../media/image4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0" y="0"/>
            <a:ext cx="9144000" cy="1911095"/>
          </a:xfrm>
          <a:prstGeom prst="rect">
            <a:avLst/>
          </a:prstGeom>
          <a:gradFill flip="none" rotWithShape="1">
            <a:gsLst>
              <a:gs pos="72000">
                <a:srgbClr val="D9EAF0"/>
              </a:gs>
              <a:gs pos="0">
                <a:schemeClr val="bg1"/>
              </a:gs>
              <a:gs pos="100000">
                <a:srgbClr val="00B0F0">
                  <a:lumMod val="65000"/>
                </a:srgbClr>
              </a:gs>
            </a:gsLst>
            <a:lin ang="16200000" scaled="1"/>
            <a:tileRect/>
          </a:gra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AutoShape 4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514600" y="2943999"/>
            <a:ext cx="1524000" cy="1143000"/>
          </a:xfrm>
          <a:prstGeom prst="actionButtonBlank">
            <a:avLst/>
          </a:prstGeom>
          <a:gradFill flip="none" rotWithShape="1">
            <a:gsLst>
              <a:gs pos="0">
                <a:srgbClr val="F0F2FF"/>
              </a:gs>
              <a:gs pos="95000">
                <a:srgbClr val="0070C0"/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400" b="1" dirty="0" smtClean="0"/>
              <a:t>1</a:t>
            </a:r>
            <a:endParaRPr lang="en-US" sz="2400" b="1" dirty="0"/>
          </a:p>
        </p:txBody>
      </p:sp>
      <p:sp>
        <p:nvSpPr>
          <p:cNvPr id="6" name="AutoShape 11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039598" y="2943999"/>
            <a:ext cx="1524000" cy="1143000"/>
          </a:xfrm>
          <a:prstGeom prst="actionButtonBlank">
            <a:avLst/>
          </a:prstGeom>
          <a:gradFill flip="none" rotWithShape="1">
            <a:gsLst>
              <a:gs pos="95000">
                <a:srgbClr val="FC9204"/>
              </a:gs>
              <a:gs pos="0">
                <a:srgbClr val="FAFFD0"/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400" b="1" dirty="0" smtClean="0"/>
              <a:t>2</a:t>
            </a:r>
            <a:endParaRPr lang="en-US" sz="2400" b="1" dirty="0"/>
          </a:p>
        </p:txBody>
      </p:sp>
      <p:pic>
        <p:nvPicPr>
          <p:cNvPr id="7" name="Picture 6" descr="C:\Users\asotiropoulos\Downloads\Logos_ALL (11)\ΛΟΓΟΤΥΠΑ_ALL\LOGO ΤΑΑ\Greece 2.0_NextGeneration_en_1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87"/>
          <a:stretch/>
        </p:blipFill>
        <p:spPr bwMode="auto">
          <a:xfrm>
            <a:off x="6380599" y="6400270"/>
            <a:ext cx="2763401" cy="45773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Γραφικό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asvg="http://schemas.microsoft.com/office/drawing/2016/SVG/main" xmlns:w16se="http://schemas.microsoft.com/office/word/2015/wordml/symex" xmlns:w16sdtfl="http://schemas.microsoft.com/office/word/2024/wordml/sdtformatlock" xmlns:w16sdtdh="http://schemas.microsoft.com/office/word/2020/wordml/sdtdatahash" xmlns:w16du="http://schemas.microsoft.com/office/word/2023/wordml/word16du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="http://schemas.openxmlformats.org/wordprocessingml/2006/main" xmlns:w10="urn:schemas-microsoft-com:office:word" xmlns:v="urn:schemas-microsoft-com:vml" xmlns:oel="http://schemas.microsoft.com/office/2019/extlst" xmlns:o="urn:schemas-microsoft-com:office:office" xmlns:am3d="http://schemas.microsoft.com/office/drawing/2017/model3d" xmlns:aink="http://schemas.microsoft.com/office/drawing/2016/ink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="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6"/>
              </a:ext>
            </a:extLst>
          </a:blip>
          <a:stretch>
            <a:fillRect/>
          </a:stretch>
        </p:blipFill>
        <p:spPr>
          <a:xfrm>
            <a:off x="3200400" y="152400"/>
            <a:ext cx="4109085" cy="599440"/>
          </a:xfrm>
          <a:prstGeom prst="rect">
            <a:avLst/>
          </a:prstGeom>
          <a:effectLst/>
        </p:spPr>
      </p:pic>
      <p:sp>
        <p:nvSpPr>
          <p:cNvPr id="9" name="Rectangle 8"/>
          <p:cNvSpPr/>
          <p:nvPr/>
        </p:nvSpPr>
        <p:spPr>
          <a:xfrm>
            <a:off x="0" y="1066800"/>
            <a:ext cx="180049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100" b="0" dirty="0" smtClean="0">
                <a:solidFill>
                  <a:schemeClr val="accent1">
                    <a:lumMod val="75000"/>
                  </a:schemeClr>
                </a:solidFill>
                <a:latin typeface="Consolas" pitchFamily="49" charset="0"/>
              </a:rPr>
              <a:t>nemotools-</a:t>
            </a:r>
            <a:r>
              <a:rPr lang="el-GR" sz="1100" b="0" dirty="0" err="1" smtClean="0">
                <a:solidFill>
                  <a:schemeClr val="accent1">
                    <a:lumMod val="75000"/>
                  </a:schemeClr>
                </a:solidFill>
                <a:latin typeface="Consolas" pitchFamily="49" charset="0"/>
              </a:rPr>
              <a:t>project.com</a:t>
            </a:r>
            <a:endParaRPr lang="en-US" sz="1100" b="0" dirty="0">
              <a:solidFill>
                <a:schemeClr val="accent1">
                  <a:lumMod val="75000"/>
                </a:schemeClr>
              </a:solidFill>
              <a:latin typeface="Consolas" pitchFamily="49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72" b="4514"/>
          <a:stretch/>
        </p:blipFill>
        <p:spPr>
          <a:xfrm>
            <a:off x="685799" y="2959768"/>
            <a:ext cx="1674511" cy="2755232"/>
          </a:xfrm>
          <a:prstGeom prst="rect">
            <a:avLst/>
          </a:prstGeom>
          <a:ln w="635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1432967" y="1368624"/>
            <a:ext cx="62780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Ταίριαξε τους ήχους της θάλασσας!</a:t>
            </a:r>
            <a:endParaRPr lang="en-US" sz="32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3401" y="2029599"/>
            <a:ext cx="3668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1600" b="0" dirty="0" smtClean="0">
                <a:latin typeface="Calibri" pitchFamily="34" charset="0"/>
                <a:cs typeface="Calibri" pitchFamily="34" charset="0"/>
              </a:rPr>
              <a:t>Κάτω από τις μπλε κάρτες κρύβονται θαλάσσια ζώα, φυσικά φαινόμενα, και ανθρώπινες δραστηριότητες.</a:t>
            </a:r>
            <a:endParaRPr lang="en-US" sz="1600" b="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00600" y="2029599"/>
            <a:ext cx="40180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1600" b="0" dirty="0" smtClean="0">
                <a:latin typeface="Calibri" pitchFamily="34" charset="0"/>
                <a:cs typeface="Calibri" pitchFamily="34" charset="0"/>
              </a:rPr>
              <a:t>Κάτω από τις </a:t>
            </a:r>
            <a:r>
              <a:rPr lang="el-GR" sz="1600" b="0" dirty="0">
                <a:latin typeface="Calibri" pitchFamily="34" charset="0"/>
                <a:cs typeface="Calibri" pitchFamily="34" charset="0"/>
              </a:rPr>
              <a:t>πορτοκαλί </a:t>
            </a:r>
            <a:r>
              <a:rPr lang="el-GR" sz="1600" b="0" dirty="0" smtClean="0">
                <a:latin typeface="Calibri" pitchFamily="34" charset="0"/>
                <a:cs typeface="Calibri" pitchFamily="34" charset="0"/>
              </a:rPr>
              <a:t>κάρτες κρύβονται οι ήχοι τους, και μια εικόνα που χρησιμοποιούν οι επιστήμονες για να περιγράψουν τον ήχο.</a:t>
            </a:r>
            <a:endParaRPr lang="en-US" sz="1600" b="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4" name="Picture 13"/>
          <p:cNvPicPr>
            <a:picLocks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26" t="39856" r="55731" b="13945"/>
          <a:stretch/>
        </p:blipFill>
        <p:spPr>
          <a:xfrm>
            <a:off x="6705600" y="2943999"/>
            <a:ext cx="1673352" cy="275234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6" name="Picture 2" descr="Πολιτικοὶ ἐπιστήμονες καὶ τὸ λογότυπο τοῦ ΑΠΘ | Χρονογραφίες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1" y="165838"/>
            <a:ext cx="1579694" cy="51996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2966601" y="5334000"/>
            <a:ext cx="32107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rPr>
              <a:t>Επιμέλεια: Βασίλης Τρυγόνης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53E9EFB7-DF1E-0E8A-DA7C-E3AD24D79CB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02161" y="5715000"/>
            <a:ext cx="739678" cy="25381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064890A0-539F-2F73-F0BD-9604567FF8CC}"/>
              </a:ext>
            </a:extLst>
          </p:cNvPr>
          <p:cNvSpPr txBox="1"/>
          <p:nvPr/>
        </p:nvSpPr>
        <p:spPr>
          <a:xfrm>
            <a:off x="3681372" y="5952449"/>
            <a:ext cx="17812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sz="800" b="0" i="0" u="none" strike="noStrike" baseline="0" dirty="0">
                <a:solidFill>
                  <a:srgbClr val="818181"/>
                </a:solidFill>
              </a:rPr>
              <a:t>Αναφορά </a:t>
            </a:r>
            <a:r>
              <a:rPr lang="el-GR" sz="800" b="0" i="0" u="none" strike="noStrike" baseline="0" dirty="0" smtClean="0">
                <a:solidFill>
                  <a:srgbClr val="818181"/>
                </a:solidFill>
              </a:rPr>
              <a:t>δημιουργού</a:t>
            </a:r>
            <a:endParaRPr lang="en-US" sz="800" b="0" i="0" u="none" strike="noStrike" baseline="0" dirty="0" smtClean="0">
              <a:solidFill>
                <a:srgbClr val="818181"/>
              </a:solidFill>
            </a:endParaRPr>
          </a:p>
          <a:p>
            <a:pPr algn="ctr"/>
            <a:r>
              <a:rPr lang="el-GR" sz="800" b="0" i="0" u="none" strike="noStrike" baseline="0" dirty="0" smtClean="0">
                <a:solidFill>
                  <a:srgbClr val="818181"/>
                </a:solidFill>
              </a:rPr>
              <a:t>Παρόμοια </a:t>
            </a:r>
            <a:r>
              <a:rPr lang="el-GR" sz="800" b="0" i="0" u="none" strike="noStrike" baseline="0" dirty="0">
                <a:solidFill>
                  <a:srgbClr val="818181"/>
                </a:solidFill>
              </a:rPr>
              <a:t>διανομή (CC BY-SA 4.0</a:t>
            </a:r>
            <a:r>
              <a:rPr lang="el-GR" sz="800" b="0" i="0" u="none" strike="noStrike" baseline="0" dirty="0" smtClean="0">
                <a:solidFill>
                  <a:srgbClr val="818181"/>
                </a:solidFill>
              </a:rPr>
              <a:t>)</a:t>
            </a:r>
            <a:endParaRPr lang="el-GR" sz="800" b="0" i="0" u="none" strike="noStrike" baseline="0" dirty="0">
              <a:solidFill>
                <a:srgbClr val="818181"/>
              </a:solidFill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89861"/>
            <a:ext cx="1600200" cy="44405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064890A0-539F-2F73-F0BD-9604567FF8CC}"/>
              </a:ext>
            </a:extLst>
          </p:cNvPr>
          <p:cNvSpPr txBox="1"/>
          <p:nvPr/>
        </p:nvSpPr>
        <p:spPr>
          <a:xfrm>
            <a:off x="1600200" y="6477000"/>
            <a:ext cx="45720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750" b="0" dirty="0">
                <a:solidFill>
                  <a:srgbClr val="960000"/>
                </a:solidFill>
              </a:rPr>
              <a:t>Το έργο υλοποιείται στο πλαίσιο του Εθνικού Σχεδίου Ανάκαμψης και Ανθεκτικότητας «Ελλάδα 2.0», με </a:t>
            </a:r>
            <a:r>
              <a:rPr lang="el-GR" sz="750" b="0" dirty="0" smtClean="0">
                <a:solidFill>
                  <a:srgbClr val="960000"/>
                </a:solidFill>
              </a:rPr>
              <a:t>τη</a:t>
            </a:r>
            <a:r>
              <a:rPr lang="en-US" sz="750" b="0" dirty="0" smtClean="0">
                <a:solidFill>
                  <a:srgbClr val="960000"/>
                </a:solidFill>
              </a:rPr>
              <a:t> </a:t>
            </a:r>
            <a:r>
              <a:rPr lang="el-GR" sz="750" b="0" dirty="0" smtClean="0">
                <a:solidFill>
                  <a:srgbClr val="960000"/>
                </a:solidFill>
              </a:rPr>
              <a:t>χρηματοδότηση </a:t>
            </a:r>
            <a:r>
              <a:rPr lang="el-GR" sz="750" b="0" dirty="0">
                <a:solidFill>
                  <a:srgbClr val="960000"/>
                </a:solidFill>
              </a:rPr>
              <a:t>της Ευρωπαϊκής Ένωσης – </a:t>
            </a:r>
            <a:r>
              <a:rPr lang="el-GR" sz="750" b="0" dirty="0" err="1">
                <a:solidFill>
                  <a:srgbClr val="960000"/>
                </a:solidFill>
              </a:rPr>
              <a:t>NextGenerationEU</a:t>
            </a:r>
            <a:r>
              <a:rPr lang="el-GR" sz="750" b="0" dirty="0">
                <a:solidFill>
                  <a:srgbClr val="960000"/>
                </a:solidFill>
              </a:rPr>
              <a:t> (Φορέας Υλοποίησης: ΕΛ.ΙΔ.Ε.Κ.)</a:t>
            </a:r>
            <a:endParaRPr lang="el-GR" sz="750" b="0" i="0" u="none" strike="noStrike" baseline="0" dirty="0">
              <a:solidFill>
                <a:srgbClr val="960000"/>
              </a:solidFill>
            </a:endParaRPr>
          </a:p>
        </p:txBody>
      </p:sp>
      <p:pic>
        <p:nvPicPr>
          <p:cNvPr id="22" name="Picture 21" descr="A logo with fish and corals&#10;&#10;AI-generated content may be incorrect.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0821"/>
            <a:ext cx="1066800" cy="935979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TextBox 24"/>
          <p:cNvSpPr txBox="1"/>
          <p:nvPr/>
        </p:nvSpPr>
        <p:spPr>
          <a:xfrm>
            <a:off x="2743200" y="4267200"/>
            <a:ext cx="35823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Βρες τα μπλε – πορτοκαλί ζευγάρια</a:t>
            </a:r>
            <a:endParaRPr lang="en-US" sz="24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78802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 bwMode="auto">
          <a:xfrm>
            <a:off x="0" y="0"/>
            <a:ext cx="9144000" cy="1911095"/>
          </a:xfrm>
          <a:prstGeom prst="rect">
            <a:avLst/>
          </a:prstGeom>
          <a:gradFill flip="none" rotWithShape="1">
            <a:gsLst>
              <a:gs pos="72000">
                <a:srgbClr val="D9EAF0"/>
              </a:gs>
              <a:gs pos="0">
                <a:schemeClr val="bg1"/>
              </a:gs>
              <a:gs pos="100000">
                <a:srgbClr val="00B0F0">
                  <a:lumMod val="65000"/>
                </a:srgbClr>
              </a:gs>
            </a:gsLst>
            <a:lin ang="16200000" scaled="1"/>
            <a:tileRect/>
          </a:gra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88" name="AutoShape 40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0" y="1154259"/>
            <a:ext cx="1524000" cy="1143000"/>
          </a:xfrm>
          <a:prstGeom prst="actionButtonBlank">
            <a:avLst/>
          </a:prstGeom>
          <a:gradFill flip="none" rotWithShape="1">
            <a:gsLst>
              <a:gs pos="0">
                <a:srgbClr val="F0F2FF"/>
              </a:gs>
              <a:gs pos="95000">
                <a:srgbClr val="0070C0"/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l-GR" sz="2400" b="1" dirty="0" smtClean="0"/>
              <a:t>1</a:t>
            </a:r>
            <a:endParaRPr lang="en-US" sz="2400" b="1" dirty="0"/>
          </a:p>
        </p:txBody>
      </p:sp>
      <p:sp>
        <p:nvSpPr>
          <p:cNvPr id="2149" name="AutoShape 101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24000" y="1154259"/>
            <a:ext cx="1524000" cy="1143000"/>
          </a:xfrm>
          <a:prstGeom prst="actionButtonBlank">
            <a:avLst/>
          </a:prstGeom>
          <a:gradFill flip="none" rotWithShape="1">
            <a:gsLst>
              <a:gs pos="0">
                <a:srgbClr val="F0F2FF"/>
              </a:gs>
              <a:gs pos="95000">
                <a:srgbClr val="0070C0"/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l-GR" sz="2400" b="1" dirty="0" smtClean="0"/>
              <a:t>6</a:t>
            </a:r>
            <a:endParaRPr lang="en-US" sz="2400" b="1" dirty="0"/>
          </a:p>
        </p:txBody>
      </p:sp>
      <p:sp>
        <p:nvSpPr>
          <p:cNvPr id="2137" name="AutoShape 89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0" y="2297259"/>
            <a:ext cx="1524000" cy="1143000"/>
          </a:xfrm>
          <a:prstGeom prst="actionButtonBlank">
            <a:avLst/>
          </a:prstGeom>
          <a:gradFill flip="none" rotWithShape="1">
            <a:gsLst>
              <a:gs pos="0">
                <a:srgbClr val="F0F2FF"/>
              </a:gs>
              <a:gs pos="95000">
                <a:srgbClr val="0070C0"/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l-GR" sz="2400" b="1" dirty="0" smtClean="0"/>
              <a:t>2</a:t>
            </a:r>
            <a:endParaRPr lang="en-US" sz="2400" b="1" dirty="0"/>
          </a:p>
        </p:txBody>
      </p:sp>
      <p:sp>
        <p:nvSpPr>
          <p:cNvPr id="2138" name="AutoShape 90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0" y="3440259"/>
            <a:ext cx="1524000" cy="1143000"/>
          </a:xfrm>
          <a:prstGeom prst="actionButtonBlank">
            <a:avLst/>
          </a:prstGeom>
          <a:gradFill flip="none" rotWithShape="1">
            <a:gsLst>
              <a:gs pos="0">
                <a:srgbClr val="F0F2FF"/>
              </a:gs>
              <a:gs pos="95000">
                <a:srgbClr val="0070C0"/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l-GR" sz="2400" b="1" dirty="0" smtClean="0"/>
              <a:t>3</a:t>
            </a:r>
            <a:endParaRPr lang="en-US" sz="2400" b="1" dirty="0">
              <a:hlinkClick r:id="" action="ppaction://noaction"/>
            </a:endParaRPr>
          </a:p>
        </p:txBody>
      </p:sp>
      <p:sp>
        <p:nvSpPr>
          <p:cNvPr id="2139" name="AutoShape 91">
            <a:hlinkClick r:id="rId7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0" y="4572000"/>
            <a:ext cx="1524000" cy="1143000"/>
          </a:xfrm>
          <a:prstGeom prst="actionButtonBlank">
            <a:avLst/>
          </a:prstGeom>
          <a:gradFill flip="none" rotWithShape="1">
            <a:gsLst>
              <a:gs pos="0">
                <a:srgbClr val="F0F2FF"/>
              </a:gs>
              <a:gs pos="95000">
                <a:srgbClr val="0070C0"/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l-GR" sz="2400" b="1" dirty="0" smtClean="0"/>
              <a:t>4</a:t>
            </a:r>
            <a:endParaRPr lang="en-US" sz="2400" b="1" dirty="0">
              <a:hlinkClick r:id="rId6" action="ppaction://hlinksldjump"/>
            </a:endParaRPr>
          </a:p>
        </p:txBody>
      </p:sp>
      <p:sp>
        <p:nvSpPr>
          <p:cNvPr id="2140" name="AutoShape 92">
            <a:hlinkClick r:id="rId8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0" y="5715000"/>
            <a:ext cx="1524000" cy="1143000"/>
          </a:xfrm>
          <a:prstGeom prst="actionButtonBlank">
            <a:avLst/>
          </a:prstGeom>
          <a:gradFill flip="none" rotWithShape="1">
            <a:gsLst>
              <a:gs pos="0">
                <a:srgbClr val="F0F2FF"/>
              </a:gs>
              <a:gs pos="95000">
                <a:srgbClr val="0070C0"/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l-GR" sz="2400" b="1" dirty="0" smtClean="0"/>
              <a:t>5</a:t>
            </a:r>
            <a:endParaRPr lang="en-US" sz="2400" b="1" dirty="0"/>
          </a:p>
        </p:txBody>
      </p:sp>
      <p:sp>
        <p:nvSpPr>
          <p:cNvPr id="2150" name="AutoShape 102">
            <a:hlinkClick r:id="rId9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24001" y="2297259"/>
            <a:ext cx="1524000" cy="1143000"/>
          </a:xfrm>
          <a:prstGeom prst="actionButtonBlank">
            <a:avLst/>
          </a:prstGeom>
          <a:gradFill flip="none" rotWithShape="1">
            <a:gsLst>
              <a:gs pos="0">
                <a:srgbClr val="F0F2FF"/>
              </a:gs>
              <a:gs pos="95000">
                <a:srgbClr val="0070C0"/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l-GR" sz="2400" b="1" dirty="0" smtClean="0"/>
              <a:t>7</a:t>
            </a:r>
            <a:endParaRPr lang="en-US" sz="2400" b="1" dirty="0">
              <a:hlinkClick r:id="" action="ppaction://noaction"/>
            </a:endParaRPr>
          </a:p>
        </p:txBody>
      </p:sp>
      <p:sp>
        <p:nvSpPr>
          <p:cNvPr id="2151" name="AutoShape 103">
            <a:hlinkClick r:id="rId10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24000" y="3437846"/>
            <a:ext cx="1524000" cy="1143000"/>
          </a:xfrm>
          <a:prstGeom prst="actionButtonBlank">
            <a:avLst/>
          </a:prstGeom>
          <a:gradFill flip="none" rotWithShape="1">
            <a:gsLst>
              <a:gs pos="0">
                <a:srgbClr val="F0F2FF"/>
              </a:gs>
              <a:gs pos="95000">
                <a:srgbClr val="0070C0"/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l-GR" sz="2400" b="1" dirty="0" smtClean="0"/>
              <a:t>8</a:t>
            </a:r>
            <a:endParaRPr lang="en-US" sz="2400" b="1" dirty="0"/>
          </a:p>
        </p:txBody>
      </p:sp>
      <p:sp>
        <p:nvSpPr>
          <p:cNvPr id="2152" name="AutoShape 104">
            <a:hlinkClick r:id="rId11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24000" y="4572000"/>
            <a:ext cx="1524000" cy="1143000"/>
          </a:xfrm>
          <a:prstGeom prst="actionButtonBlank">
            <a:avLst/>
          </a:prstGeom>
          <a:gradFill flip="none" rotWithShape="1">
            <a:gsLst>
              <a:gs pos="0">
                <a:srgbClr val="F0F2FF"/>
              </a:gs>
              <a:gs pos="95000">
                <a:srgbClr val="0070C0"/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l-GR" sz="2400" b="1" dirty="0" smtClean="0"/>
              <a:t>9</a:t>
            </a:r>
            <a:endParaRPr lang="en-US" sz="2400" b="1" dirty="0"/>
          </a:p>
        </p:txBody>
      </p:sp>
      <p:sp>
        <p:nvSpPr>
          <p:cNvPr id="2153" name="AutoShape 105">
            <a:hlinkClick r:id="rId1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24000" y="5715000"/>
            <a:ext cx="1524000" cy="1143000"/>
          </a:xfrm>
          <a:prstGeom prst="actionButtonBlank">
            <a:avLst/>
          </a:prstGeom>
          <a:gradFill flip="none" rotWithShape="1">
            <a:gsLst>
              <a:gs pos="0">
                <a:srgbClr val="F0F2FF"/>
              </a:gs>
              <a:gs pos="95000">
                <a:srgbClr val="0070C0"/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l-GR" sz="2400" b="1" dirty="0" smtClean="0"/>
              <a:t>10</a:t>
            </a:r>
            <a:endParaRPr lang="en-US" sz="2400" b="1" dirty="0"/>
          </a:p>
        </p:txBody>
      </p:sp>
      <p:sp>
        <p:nvSpPr>
          <p:cNvPr id="2154" name="AutoShape 106">
            <a:hlinkClick r:id="rId1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048000" y="1154259"/>
            <a:ext cx="1524000" cy="1143000"/>
          </a:xfrm>
          <a:prstGeom prst="actionButtonBlank">
            <a:avLst/>
          </a:prstGeom>
          <a:gradFill flip="none" rotWithShape="1">
            <a:gsLst>
              <a:gs pos="0">
                <a:srgbClr val="F0F2FF"/>
              </a:gs>
              <a:gs pos="95000">
                <a:srgbClr val="0070C0"/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l-GR" sz="2400" b="1" dirty="0" smtClean="0"/>
              <a:t>11</a:t>
            </a:r>
            <a:endParaRPr lang="en-US" sz="2400" b="1" dirty="0"/>
          </a:p>
        </p:txBody>
      </p:sp>
      <p:sp>
        <p:nvSpPr>
          <p:cNvPr id="2155" name="AutoShape 107">
            <a:hlinkClick r:id="rId1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048001" y="2297259"/>
            <a:ext cx="1523999" cy="1143000"/>
          </a:xfrm>
          <a:prstGeom prst="actionButtonBlank">
            <a:avLst/>
          </a:prstGeom>
          <a:gradFill flip="none" rotWithShape="1">
            <a:gsLst>
              <a:gs pos="0">
                <a:srgbClr val="F0F2FF"/>
              </a:gs>
              <a:gs pos="95000">
                <a:srgbClr val="0070C0"/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l-GR" sz="2400" b="1" dirty="0" smtClean="0"/>
              <a:t>12</a:t>
            </a:r>
            <a:endParaRPr lang="en-US" sz="2400" b="1" dirty="0"/>
          </a:p>
        </p:txBody>
      </p:sp>
      <p:sp>
        <p:nvSpPr>
          <p:cNvPr id="2156" name="AutoShape 108">
            <a:hlinkClick r:id="rId1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048001" y="3437846"/>
            <a:ext cx="1514474" cy="1143000"/>
          </a:xfrm>
          <a:prstGeom prst="actionButtonBlank">
            <a:avLst/>
          </a:prstGeom>
          <a:gradFill flip="none" rotWithShape="1">
            <a:gsLst>
              <a:gs pos="0">
                <a:srgbClr val="F0F2FF"/>
              </a:gs>
              <a:gs pos="95000">
                <a:srgbClr val="0070C0"/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l-GR" sz="2400" b="1" dirty="0" smtClean="0"/>
              <a:t>13</a:t>
            </a:r>
            <a:endParaRPr lang="en-US" sz="2400" b="1" dirty="0"/>
          </a:p>
        </p:txBody>
      </p:sp>
      <p:sp>
        <p:nvSpPr>
          <p:cNvPr id="2157" name="AutoShape 109">
            <a:hlinkClick r:id="rId1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048000" y="4572000"/>
            <a:ext cx="1524000" cy="1143000"/>
          </a:xfrm>
          <a:prstGeom prst="actionButtonBlank">
            <a:avLst/>
          </a:prstGeom>
          <a:gradFill flip="none" rotWithShape="1">
            <a:gsLst>
              <a:gs pos="0">
                <a:srgbClr val="F0F2FF"/>
              </a:gs>
              <a:gs pos="95000">
                <a:srgbClr val="0070C0"/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l-GR" sz="2400" b="1" dirty="0" smtClean="0"/>
              <a:t>14</a:t>
            </a:r>
            <a:endParaRPr lang="en-US" sz="2400" b="1" dirty="0"/>
          </a:p>
        </p:txBody>
      </p:sp>
      <p:sp>
        <p:nvSpPr>
          <p:cNvPr id="2158" name="AutoShape 110">
            <a:hlinkClick r:id="rId17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048000" y="5715000"/>
            <a:ext cx="1524000" cy="1143000"/>
          </a:xfrm>
          <a:prstGeom prst="actionButtonBlank">
            <a:avLst/>
          </a:prstGeom>
          <a:gradFill flip="none" rotWithShape="1">
            <a:gsLst>
              <a:gs pos="0">
                <a:srgbClr val="F0F2FF"/>
              </a:gs>
              <a:gs pos="95000">
                <a:srgbClr val="0070C0"/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l-GR" sz="2400" b="1" dirty="0" smtClean="0"/>
              <a:t>15</a:t>
            </a:r>
            <a:endParaRPr lang="en-US" sz="2400" b="1" dirty="0"/>
          </a:p>
        </p:txBody>
      </p:sp>
      <p:sp>
        <p:nvSpPr>
          <p:cNvPr id="2159" name="AutoShape 111">
            <a:hlinkClick r:id="rId18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572000" y="1154259"/>
            <a:ext cx="1524000" cy="1143000"/>
          </a:xfrm>
          <a:prstGeom prst="actionButtonBlank">
            <a:avLst/>
          </a:prstGeom>
          <a:gradFill flip="none" rotWithShape="1">
            <a:gsLst>
              <a:gs pos="95000">
                <a:srgbClr val="FC9204"/>
              </a:gs>
              <a:gs pos="0">
                <a:srgbClr val="FAFFD0"/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400" b="1" dirty="0" smtClean="0"/>
              <a:t>1</a:t>
            </a:r>
            <a:r>
              <a:rPr lang="el-GR" sz="2400" b="1" dirty="0" smtClean="0"/>
              <a:t>6</a:t>
            </a:r>
            <a:endParaRPr lang="en-US" sz="2400" b="1" dirty="0"/>
          </a:p>
        </p:txBody>
      </p:sp>
      <p:sp>
        <p:nvSpPr>
          <p:cNvPr id="2160" name="AutoShape 112">
            <a:hlinkClick r:id="rId19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572000" y="2294846"/>
            <a:ext cx="1524000" cy="1143000"/>
          </a:xfrm>
          <a:prstGeom prst="actionButtonBlank">
            <a:avLst/>
          </a:prstGeom>
          <a:gradFill flip="none" rotWithShape="1">
            <a:gsLst>
              <a:gs pos="95000">
                <a:srgbClr val="FC9204"/>
              </a:gs>
              <a:gs pos="0">
                <a:srgbClr val="FAFFD0"/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l-GR" sz="2400" b="1" dirty="0" smtClean="0"/>
              <a:t>17</a:t>
            </a:r>
            <a:endParaRPr lang="en-US" sz="2400" b="1" dirty="0"/>
          </a:p>
        </p:txBody>
      </p:sp>
      <p:sp>
        <p:nvSpPr>
          <p:cNvPr id="2161" name="AutoShape 113">
            <a:hlinkClick r:id="rId20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572000" y="3437846"/>
            <a:ext cx="1524000" cy="1143000"/>
          </a:xfrm>
          <a:prstGeom prst="actionButtonBlank">
            <a:avLst/>
          </a:prstGeom>
          <a:gradFill flip="none" rotWithShape="1">
            <a:gsLst>
              <a:gs pos="95000">
                <a:srgbClr val="FC9204"/>
              </a:gs>
              <a:gs pos="0">
                <a:srgbClr val="FAFFD0"/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l-GR" sz="2400" b="1" dirty="0" smtClean="0"/>
              <a:t>18</a:t>
            </a:r>
            <a:endParaRPr lang="en-US" sz="2400" b="1" dirty="0"/>
          </a:p>
        </p:txBody>
      </p:sp>
      <p:sp>
        <p:nvSpPr>
          <p:cNvPr id="2162" name="AutoShape 114">
            <a:hlinkClick r:id="rId21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572000" y="4572000"/>
            <a:ext cx="1524000" cy="1143000"/>
          </a:xfrm>
          <a:prstGeom prst="actionButtonBlank">
            <a:avLst/>
          </a:prstGeom>
          <a:gradFill flip="none" rotWithShape="1">
            <a:gsLst>
              <a:gs pos="95000">
                <a:srgbClr val="FC9204"/>
              </a:gs>
              <a:gs pos="0">
                <a:srgbClr val="FAFFD0"/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l-GR" sz="2400" b="1" dirty="0" smtClean="0"/>
              <a:t>19</a:t>
            </a:r>
            <a:endParaRPr lang="en-US" sz="2400" b="1" dirty="0"/>
          </a:p>
        </p:txBody>
      </p:sp>
      <p:sp>
        <p:nvSpPr>
          <p:cNvPr id="2163" name="AutoShape 115">
            <a:hlinkClick r:id="rId2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572000" y="5715000"/>
            <a:ext cx="1524000" cy="1143000"/>
          </a:xfrm>
          <a:prstGeom prst="actionButtonBlank">
            <a:avLst/>
          </a:prstGeom>
          <a:gradFill flip="none" rotWithShape="1">
            <a:gsLst>
              <a:gs pos="95000">
                <a:srgbClr val="FC9204"/>
              </a:gs>
              <a:gs pos="0">
                <a:srgbClr val="FAFFD0"/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l-GR" sz="2400" b="1" dirty="0" smtClean="0"/>
              <a:t>20</a:t>
            </a:r>
            <a:endParaRPr lang="en-US" sz="2400" b="1" dirty="0"/>
          </a:p>
        </p:txBody>
      </p:sp>
      <p:sp>
        <p:nvSpPr>
          <p:cNvPr id="2164" name="AutoShape 116">
            <a:hlinkClick r:id="rId2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99048" y="1154259"/>
            <a:ext cx="1524000" cy="1140587"/>
          </a:xfrm>
          <a:prstGeom prst="actionButtonBlank">
            <a:avLst/>
          </a:prstGeom>
          <a:gradFill flip="none" rotWithShape="1">
            <a:gsLst>
              <a:gs pos="95000">
                <a:srgbClr val="FC9204"/>
              </a:gs>
              <a:gs pos="0">
                <a:srgbClr val="FAFFD0"/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l-GR" sz="2400" b="1" dirty="0" smtClean="0"/>
              <a:t>21</a:t>
            </a:r>
            <a:endParaRPr lang="en-US" sz="2400" b="1" dirty="0"/>
          </a:p>
        </p:txBody>
      </p:sp>
      <p:sp>
        <p:nvSpPr>
          <p:cNvPr id="2165" name="AutoShape 117">
            <a:hlinkClick r:id="rId2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99048" y="2294846"/>
            <a:ext cx="1524000" cy="1143000"/>
          </a:xfrm>
          <a:prstGeom prst="actionButtonBlank">
            <a:avLst/>
          </a:prstGeom>
          <a:gradFill flip="none" rotWithShape="1">
            <a:gsLst>
              <a:gs pos="95000">
                <a:srgbClr val="FC9204"/>
              </a:gs>
              <a:gs pos="0">
                <a:srgbClr val="FAFFD0"/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l-GR" sz="2400" b="1" dirty="0" smtClean="0"/>
              <a:t>22</a:t>
            </a:r>
            <a:endParaRPr lang="en-US" sz="2400" b="1" dirty="0"/>
          </a:p>
        </p:txBody>
      </p:sp>
      <p:sp>
        <p:nvSpPr>
          <p:cNvPr id="2166" name="AutoShape 118">
            <a:hlinkClick r:id="rId18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99048" y="3437846"/>
            <a:ext cx="1524000" cy="1143000"/>
          </a:xfrm>
          <a:prstGeom prst="actionButtonBlank">
            <a:avLst/>
          </a:prstGeom>
          <a:gradFill flip="none" rotWithShape="1">
            <a:gsLst>
              <a:gs pos="95000">
                <a:srgbClr val="FC9204"/>
              </a:gs>
              <a:gs pos="0">
                <a:srgbClr val="FAFFD0"/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l-GR" sz="2400" b="1" dirty="0" smtClean="0"/>
              <a:t>23</a:t>
            </a:r>
            <a:endParaRPr lang="en-US" sz="2400" b="1" dirty="0"/>
          </a:p>
        </p:txBody>
      </p:sp>
      <p:sp>
        <p:nvSpPr>
          <p:cNvPr id="2167" name="AutoShape 119">
            <a:hlinkClick r:id="rId2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99048" y="4572000"/>
            <a:ext cx="1524000" cy="1143000"/>
          </a:xfrm>
          <a:prstGeom prst="actionButtonBlank">
            <a:avLst/>
          </a:prstGeom>
          <a:gradFill flip="none" rotWithShape="1">
            <a:gsLst>
              <a:gs pos="95000">
                <a:srgbClr val="FC9204"/>
              </a:gs>
              <a:gs pos="0">
                <a:srgbClr val="FAFFD0"/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l-GR" sz="2400" b="1" dirty="0" smtClean="0"/>
              <a:t>24</a:t>
            </a:r>
            <a:endParaRPr lang="en-US" sz="2400" b="1" dirty="0"/>
          </a:p>
        </p:txBody>
      </p:sp>
      <p:sp>
        <p:nvSpPr>
          <p:cNvPr id="2168" name="AutoShape 120">
            <a:hlinkClick r:id="rId2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99048" y="5715000"/>
            <a:ext cx="1527048" cy="1143000"/>
          </a:xfrm>
          <a:prstGeom prst="actionButtonBlank">
            <a:avLst/>
          </a:prstGeom>
          <a:gradFill flip="none" rotWithShape="1">
            <a:gsLst>
              <a:gs pos="95000">
                <a:srgbClr val="FC9204"/>
              </a:gs>
              <a:gs pos="0">
                <a:srgbClr val="FAFFD0"/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l-GR" sz="2400" b="1" dirty="0" smtClean="0"/>
              <a:t>25</a:t>
            </a:r>
            <a:endParaRPr lang="en-US" sz="2400" b="1" dirty="0"/>
          </a:p>
        </p:txBody>
      </p:sp>
      <p:sp>
        <p:nvSpPr>
          <p:cNvPr id="2189" name="AutoShape 141">
            <a:hlinkClick r:id="rId27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620000" y="2294846"/>
            <a:ext cx="1524000" cy="1143000"/>
          </a:xfrm>
          <a:prstGeom prst="actionButtonBlank">
            <a:avLst/>
          </a:prstGeom>
          <a:gradFill flip="none" rotWithShape="1">
            <a:gsLst>
              <a:gs pos="95000">
                <a:srgbClr val="FC9204"/>
              </a:gs>
              <a:gs pos="0">
                <a:srgbClr val="FAFFD0"/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l-GR" sz="2400" b="1" dirty="0" smtClean="0"/>
              <a:t>27</a:t>
            </a:r>
            <a:endParaRPr lang="en-US" sz="2400" b="1" dirty="0"/>
          </a:p>
        </p:txBody>
      </p:sp>
      <p:sp>
        <p:nvSpPr>
          <p:cNvPr id="2190" name="AutoShape 142">
            <a:hlinkClick r:id="rId28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616952" y="3437846"/>
            <a:ext cx="1524000" cy="1142301"/>
          </a:xfrm>
          <a:prstGeom prst="actionButtonBlank">
            <a:avLst/>
          </a:prstGeom>
          <a:gradFill flip="none" rotWithShape="1">
            <a:gsLst>
              <a:gs pos="95000">
                <a:srgbClr val="FC9204"/>
              </a:gs>
              <a:gs pos="0">
                <a:srgbClr val="FAFFD0"/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l-GR" sz="2400" b="1" dirty="0" smtClean="0"/>
              <a:t>28</a:t>
            </a:r>
            <a:endParaRPr lang="en-US" sz="2400" b="1" dirty="0"/>
          </a:p>
        </p:txBody>
      </p:sp>
      <p:sp>
        <p:nvSpPr>
          <p:cNvPr id="2191" name="AutoShape 143">
            <a:hlinkClick r:id="rId29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616952" y="4572000"/>
            <a:ext cx="1524000" cy="1151147"/>
          </a:xfrm>
          <a:prstGeom prst="actionButtonBlank">
            <a:avLst/>
          </a:prstGeom>
          <a:gradFill flip="none" rotWithShape="1">
            <a:gsLst>
              <a:gs pos="95000">
                <a:srgbClr val="FC9204"/>
              </a:gs>
              <a:gs pos="0">
                <a:srgbClr val="FAFFD0"/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l-GR" sz="2400" b="1" dirty="0" smtClean="0"/>
              <a:t>29</a:t>
            </a:r>
            <a:endParaRPr lang="en-US" sz="2400" b="1" dirty="0"/>
          </a:p>
        </p:txBody>
      </p:sp>
      <p:sp>
        <p:nvSpPr>
          <p:cNvPr id="2192" name="AutoShape 144">
            <a:hlinkClick r:id="rId30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620000" y="5715000"/>
            <a:ext cx="1524000" cy="1143001"/>
          </a:xfrm>
          <a:prstGeom prst="actionButtonBlank">
            <a:avLst/>
          </a:prstGeom>
          <a:gradFill flip="none" rotWithShape="1">
            <a:gsLst>
              <a:gs pos="95000">
                <a:srgbClr val="FC9204"/>
              </a:gs>
              <a:gs pos="0">
                <a:srgbClr val="FAFFD0"/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l-GR" sz="2400" b="1" dirty="0" smtClean="0"/>
              <a:t>30</a:t>
            </a:r>
            <a:endParaRPr lang="en-US" sz="2400" b="1" dirty="0"/>
          </a:p>
        </p:txBody>
      </p:sp>
      <p:sp>
        <p:nvSpPr>
          <p:cNvPr id="2197" name="AutoShape 149">
            <a:hlinkClick r:id="rId31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616952" y="1154259"/>
            <a:ext cx="1527048" cy="1140587"/>
          </a:xfrm>
          <a:prstGeom prst="actionButtonBlank">
            <a:avLst/>
          </a:prstGeom>
          <a:gradFill flip="none" rotWithShape="1">
            <a:gsLst>
              <a:gs pos="95000">
                <a:srgbClr val="FC9204"/>
              </a:gs>
              <a:gs pos="0">
                <a:srgbClr val="FAFFD0"/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l-GR" sz="2400" b="1" dirty="0" smtClean="0"/>
              <a:t>26</a:t>
            </a:r>
            <a:endParaRPr lang="en-US" sz="2400" b="1" dirty="0"/>
          </a:p>
        </p:txBody>
      </p:sp>
      <p:pic>
        <p:nvPicPr>
          <p:cNvPr id="33" name="Picture 32" descr="A logo with fish and corals&#10;&#10;AI-generated content may be incorrect."/>
          <p:cNvPicPr/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0821"/>
            <a:ext cx="1066800" cy="935979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TextBox 35"/>
          <p:cNvSpPr txBox="1"/>
          <p:nvPr/>
        </p:nvSpPr>
        <p:spPr>
          <a:xfrm>
            <a:off x="1432967" y="304800"/>
            <a:ext cx="62780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Ταίριαξε τους ήχους της θάλασσας!</a:t>
            </a:r>
            <a:endParaRPr lang="en-US" sz="32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615510"/>
      </p:ext>
    </p:extLst>
  </p:cSld>
  <p:clrMapOvr>
    <a:masterClrMapping/>
  </p:clrMapOvr>
  <p:transition advClick="0">
    <p:sndAc>
      <p:endSnd/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 bwMode="auto">
          <a:xfrm>
            <a:off x="0" y="1"/>
            <a:ext cx="9144000" cy="1561268"/>
          </a:xfrm>
          <a:prstGeom prst="rect">
            <a:avLst/>
          </a:prstGeom>
          <a:gradFill flip="none" rotWithShape="1">
            <a:gsLst>
              <a:gs pos="72000">
                <a:srgbClr val="D9EAF0"/>
              </a:gs>
              <a:gs pos="0">
                <a:schemeClr val="bg1"/>
              </a:gs>
              <a:gs pos="100000">
                <a:srgbClr val="00B0F0">
                  <a:lumMod val="65000"/>
                </a:srgbClr>
              </a:gs>
            </a:gsLst>
            <a:lin ang="16200000" scaled="1"/>
            <a:tileRect/>
          </a:gra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61268"/>
            <a:ext cx="9144000" cy="4192664"/>
          </a:xfrm>
          <a:prstGeom prst="rect">
            <a:avLst/>
          </a:prstGeom>
        </p:spPr>
      </p:pic>
      <p:sp>
        <p:nvSpPr>
          <p:cNvPr id="13326" name="Text Box 14"/>
          <p:cNvSpPr txBox="1">
            <a:spLocks noChangeArrowheads="1"/>
          </p:cNvSpPr>
          <p:nvPr/>
        </p:nvSpPr>
        <p:spPr bwMode="auto">
          <a:xfrm>
            <a:off x="7620000" y="6474023"/>
            <a:ext cx="1524000" cy="30777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Πίσω στις κάρτες</a:t>
            </a:r>
            <a:endParaRPr lang="en-US" sz="14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3" name="Picture 12" descr="A logo with fish and corals&#10;&#10;AI-generated content may be incorrect.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0821"/>
            <a:ext cx="1066800" cy="935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Back Button Icon Png #279717 - Free Icons Library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715000"/>
            <a:ext cx="795010" cy="795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3581400" y="5635823"/>
            <a:ext cx="2438400" cy="3077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b="0" dirty="0" smtClean="0">
                <a:latin typeface="Calibri" pitchFamily="34" charset="0"/>
                <a:cs typeface="Calibri" pitchFamily="34" charset="0"/>
              </a:rPr>
              <a:t>Χρόνος (δευτερόλεπτα)</a:t>
            </a:r>
            <a:endParaRPr lang="en-US" sz="1400" b="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auto">
          <a:xfrm rot="16200000">
            <a:off x="-722412" y="3237013"/>
            <a:ext cx="1752602" cy="3077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b="0" dirty="0" smtClean="0">
                <a:latin typeface="Calibri" pitchFamily="34" charset="0"/>
                <a:cs typeface="Calibri" pitchFamily="34" charset="0"/>
              </a:rPr>
              <a:t>Συχνότητα (</a:t>
            </a:r>
            <a:r>
              <a:rPr lang="en-US" sz="1400" b="0" dirty="0" smtClean="0">
                <a:latin typeface="Calibri" pitchFamily="34" charset="0"/>
                <a:cs typeface="Calibri" pitchFamily="34" charset="0"/>
              </a:rPr>
              <a:t>kHz)</a:t>
            </a:r>
            <a:endParaRPr lang="en-US" sz="1400" b="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" name="Rain_shower_vt_crop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20841" y="5943600"/>
            <a:ext cx="609600" cy="6096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851674" y="6611779"/>
            <a:ext cx="544065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l-GR" sz="1000" b="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Αρχείο ήχου: Τμήμα Ωκεανογραφίας και Θαλασσίων Βιοεπιστημών</a:t>
            </a:r>
            <a:endParaRPr lang="en-US" sz="1000" b="0" dirty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32967" y="304800"/>
            <a:ext cx="62780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Ταίριαξε τους ήχους της θάλασσας!</a:t>
            </a:r>
            <a:endParaRPr lang="en-US" sz="32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1991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sndAc>
          <p:stSnd>
            <p:snd r:embed="rId5" name="Rain_shower_vt_crop.wav"/>
          </p:stSnd>
        </p:sndAc>
      </p:transition>
    </mc:Choice>
    <mc:Fallback xmlns="">
      <p:transition>
        <p:sndAc>
          <p:stSnd>
            <p:snd r:embed="rId11" name="Rain_shower_vt_crop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4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 bwMode="auto">
          <a:xfrm>
            <a:off x="0" y="0"/>
            <a:ext cx="9144000" cy="1911095"/>
          </a:xfrm>
          <a:prstGeom prst="rect">
            <a:avLst/>
          </a:prstGeom>
          <a:gradFill flip="none" rotWithShape="1">
            <a:gsLst>
              <a:gs pos="72000">
                <a:srgbClr val="D9EAF0"/>
              </a:gs>
              <a:gs pos="0">
                <a:schemeClr val="bg1"/>
              </a:gs>
              <a:gs pos="100000">
                <a:srgbClr val="00B0F0">
                  <a:lumMod val="65000"/>
                </a:srgbClr>
              </a:gs>
            </a:gsLst>
            <a:lin ang="16200000" scaled="1"/>
            <a:tileRect/>
          </a:gra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4" name="Picture 13" descr="A logo with fish and corals&#10;&#10;AI-generated content may be incorrect.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0821"/>
            <a:ext cx="1066800" cy="93597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7620000" y="6474023"/>
            <a:ext cx="1524000" cy="30777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Πίσω στις κάρτες</a:t>
            </a:r>
            <a:endParaRPr lang="en-US" sz="14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6" name="Picture 2" descr="Back Button Icon Png #279717 - Free Icons Library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715000"/>
            <a:ext cx="795010" cy="795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432967" y="5638800"/>
            <a:ext cx="62780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Βροχή</a:t>
            </a:r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83"/>
          <a:stretch/>
        </p:blipFill>
        <p:spPr>
          <a:xfrm>
            <a:off x="1625600" y="1524000"/>
            <a:ext cx="5892800" cy="39563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2286000" y="5226390"/>
            <a:ext cx="381000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b="0" dirty="0">
                <a:solidFill>
                  <a:schemeClr val="accent5">
                    <a:lumMod val="60000"/>
                    <a:lumOff val="40000"/>
                  </a:schemeClr>
                </a:solidFill>
                <a:latin typeface="Calibri" pitchFamily="34" charset="0"/>
                <a:cs typeface="Calibri" pitchFamily="34" charset="0"/>
              </a:rPr>
              <a:t>https://commons.wikimedia.org  | </a:t>
            </a:r>
            <a:r>
              <a:rPr lang="en-US" sz="1050" b="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Calibri" pitchFamily="34" charset="0"/>
                <a:cs typeface="Calibri" pitchFamily="34" charset="0"/>
              </a:rPr>
              <a:t>Sarunas</a:t>
            </a:r>
            <a:r>
              <a:rPr lang="en-US" sz="1050" b="0" dirty="0">
                <a:solidFill>
                  <a:schemeClr val="accent5">
                    <a:lumMod val="60000"/>
                    <a:lumOff val="40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050" b="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Calibri" pitchFamily="34" charset="0"/>
                <a:cs typeface="Calibri" pitchFamily="34" charset="0"/>
              </a:rPr>
              <a:t>Burdulis</a:t>
            </a:r>
            <a:r>
              <a:rPr lang="en-US" sz="1050" b="0" dirty="0">
                <a:solidFill>
                  <a:schemeClr val="accent5">
                    <a:lumMod val="60000"/>
                    <a:lumOff val="40000"/>
                  </a:schemeClr>
                </a:solidFill>
                <a:latin typeface="Calibri" pitchFamily="34" charset="0"/>
                <a:cs typeface="Calibri" pitchFamily="34" charset="0"/>
              </a:rPr>
              <a:t> / </a:t>
            </a:r>
            <a:r>
              <a:rPr lang="en-US" sz="1050" b="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alibri" pitchFamily="34" charset="0"/>
                <a:cs typeface="Calibri" pitchFamily="34" charset="0"/>
              </a:rPr>
              <a:t>CC-BY-SA-2.0</a:t>
            </a:r>
            <a:endParaRPr lang="en-US" sz="1050" b="0" dirty="0">
              <a:solidFill>
                <a:schemeClr val="accent5">
                  <a:lumMod val="60000"/>
                  <a:lumOff val="4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076" name="Picture 4" descr="https://mirrors.creativecommons.org/presskit/buttons/88x31/png/by-sa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0463" y="5226390"/>
            <a:ext cx="609600" cy="213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Rain_shower_vt_crop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20841" y="5943600"/>
            <a:ext cx="609600" cy="609600"/>
          </a:xfrm>
          <a:prstGeom prst="rect">
            <a:avLst/>
          </a:prstGeom>
        </p:spPr>
      </p:pic>
      <p:sp>
        <p:nvSpPr>
          <p:cNvPr id="21" name="Text Box 14"/>
          <p:cNvSpPr txBox="1">
            <a:spLocks noChangeArrowheads="1"/>
          </p:cNvSpPr>
          <p:nvPr/>
        </p:nvSpPr>
        <p:spPr bwMode="auto">
          <a:xfrm>
            <a:off x="76200" y="6474023"/>
            <a:ext cx="1066800" cy="30777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dirty="0" smtClean="0">
                <a:solidFill>
                  <a:schemeClr val="bg1">
                    <a:lumMod val="65000"/>
                  </a:schemeClr>
                </a:solidFill>
                <a:latin typeface="Calibri" pitchFamily="34" charset="0"/>
                <a:cs typeface="Calibri" pitchFamily="34" charset="0"/>
              </a:rPr>
              <a:t>Βοήθεια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51674" y="6611779"/>
            <a:ext cx="544065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l-GR" sz="1000" b="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Αρχείο ήχου: Τμήμα Ωκεανογραφίας και Θαλασσίων Βιοεπιστημών</a:t>
            </a:r>
            <a:endParaRPr lang="en-US" sz="1000" b="0" dirty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32967" y="304800"/>
            <a:ext cx="62780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Ταίριαξε τους ήχους της θάλασσας!</a:t>
            </a:r>
            <a:endParaRPr lang="en-US" sz="32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775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4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5369"/>
            <a:ext cx="9144000" cy="4642031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auto">
          <a:xfrm>
            <a:off x="0" y="1"/>
            <a:ext cx="9144000" cy="1561268"/>
          </a:xfrm>
          <a:prstGeom prst="rect">
            <a:avLst/>
          </a:prstGeom>
          <a:gradFill flip="none" rotWithShape="1">
            <a:gsLst>
              <a:gs pos="72000">
                <a:srgbClr val="D9EAF0"/>
              </a:gs>
              <a:gs pos="0">
                <a:schemeClr val="bg1"/>
              </a:gs>
              <a:gs pos="100000">
                <a:srgbClr val="00B0F0">
                  <a:lumMod val="65000"/>
                </a:srgbClr>
              </a:gs>
            </a:gsLst>
            <a:lin ang="16200000" scaled="1"/>
            <a:tileRect/>
          </a:gra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326" name="Text Box 14"/>
          <p:cNvSpPr txBox="1">
            <a:spLocks noChangeArrowheads="1"/>
          </p:cNvSpPr>
          <p:nvPr/>
        </p:nvSpPr>
        <p:spPr bwMode="auto">
          <a:xfrm>
            <a:off x="7620000" y="6474023"/>
            <a:ext cx="1524000" cy="30777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Πίσω στις κάρτες</a:t>
            </a:r>
            <a:endParaRPr lang="en-US" sz="14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3" name="Picture 12" descr="A logo with fish and corals&#10;&#10;AI-generated content may be incorrect.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0821"/>
            <a:ext cx="1066800" cy="935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Back Button Icon Png #279717 - Free Icons Library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715000"/>
            <a:ext cx="795010" cy="795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3581400" y="5635823"/>
            <a:ext cx="2438400" cy="3077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b="0" dirty="0" smtClean="0">
                <a:latin typeface="Calibri" pitchFamily="34" charset="0"/>
                <a:cs typeface="Calibri" pitchFamily="34" charset="0"/>
              </a:rPr>
              <a:t>Χρόνος (δευτερόλεπτα)</a:t>
            </a:r>
            <a:endParaRPr lang="en-US" sz="1400" b="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auto">
          <a:xfrm rot="16200000">
            <a:off x="-722412" y="3237013"/>
            <a:ext cx="1752602" cy="3077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b="0" dirty="0" smtClean="0">
                <a:latin typeface="Calibri" pitchFamily="34" charset="0"/>
                <a:cs typeface="Calibri" pitchFamily="34" charset="0"/>
              </a:rPr>
              <a:t>Συχνότητα (</a:t>
            </a:r>
            <a:r>
              <a:rPr lang="en-US" sz="1400" b="0" dirty="0" smtClean="0">
                <a:latin typeface="Calibri" pitchFamily="34" charset="0"/>
                <a:cs typeface="Calibri" pitchFamily="34" charset="0"/>
              </a:rPr>
              <a:t>kHz)</a:t>
            </a:r>
            <a:endParaRPr lang="en-US" sz="1400" b="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4" name="Offshore_ship_v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04800" y="5943600"/>
            <a:ext cx="609600" cy="609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851674" y="6611779"/>
            <a:ext cx="544065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l-GR" sz="1000" b="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Αρχείο ήχου: Τμήμα Ωκεανογραφίας και Θαλασσίων Βιοεπιστημών</a:t>
            </a:r>
            <a:endParaRPr lang="en-US" sz="1000" b="0" dirty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32967" y="304800"/>
            <a:ext cx="62780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Ταίριαξε τους ήχους της θάλασσας!</a:t>
            </a:r>
            <a:endParaRPr lang="en-US" sz="32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040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sndAc>
          <p:stSnd>
            <p:snd r:embed="rId5" name="Offshore_ship_vt.wav"/>
          </p:stSnd>
        </p:sndAc>
      </p:transition>
    </mc:Choice>
    <mc:Fallback xmlns="">
      <p:transition>
        <p:sndAc>
          <p:stSnd>
            <p:snd r:embed="rId11" name="Offshore_ship_vt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0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 bwMode="auto">
          <a:xfrm>
            <a:off x="0" y="0"/>
            <a:ext cx="9144000" cy="1911095"/>
          </a:xfrm>
          <a:prstGeom prst="rect">
            <a:avLst/>
          </a:prstGeom>
          <a:gradFill flip="none" rotWithShape="1">
            <a:gsLst>
              <a:gs pos="72000">
                <a:srgbClr val="D9EAF0"/>
              </a:gs>
              <a:gs pos="0">
                <a:schemeClr val="bg1"/>
              </a:gs>
              <a:gs pos="100000">
                <a:srgbClr val="00B0F0">
                  <a:lumMod val="65000"/>
                </a:srgbClr>
              </a:gs>
            </a:gsLst>
            <a:lin ang="16200000" scaled="1"/>
            <a:tileRect/>
          </a:gra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837" y="1600200"/>
            <a:ext cx="7650320" cy="3886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 descr="A logo with fish and corals&#10;&#10;AI-generated content may be incorrect.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0821"/>
            <a:ext cx="1066800" cy="93597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7620000" y="6474023"/>
            <a:ext cx="1524000" cy="30777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Πίσω στις κάρτες</a:t>
            </a:r>
            <a:endParaRPr lang="en-US" sz="14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6" name="Picture 2" descr="Back Button Icon Png #279717 - Free Icons Library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715000"/>
            <a:ext cx="795010" cy="795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432967" y="5638800"/>
            <a:ext cx="62780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Εμπορικό πλοίο</a:t>
            </a:r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85800" y="5232484"/>
            <a:ext cx="144780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050" b="0" dirty="0" smtClean="0">
                <a:solidFill>
                  <a:schemeClr val="accent3">
                    <a:lumMod val="65000"/>
                  </a:schemeClr>
                </a:solidFill>
                <a:latin typeface="Calibri" pitchFamily="34" charset="0"/>
                <a:cs typeface="Calibri" pitchFamily="34" charset="0"/>
              </a:rPr>
              <a:t>Φώτο: Β. Τρυγόνης</a:t>
            </a:r>
            <a:endParaRPr lang="en-US" sz="1050" b="0" dirty="0">
              <a:solidFill>
                <a:schemeClr val="accent3">
                  <a:lumMod val="6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1" name="Text Box 14"/>
          <p:cNvSpPr txBox="1">
            <a:spLocks noChangeArrowheads="1"/>
          </p:cNvSpPr>
          <p:nvPr/>
        </p:nvSpPr>
        <p:spPr bwMode="auto">
          <a:xfrm>
            <a:off x="76200" y="6474023"/>
            <a:ext cx="1066800" cy="30777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dirty="0" smtClean="0">
                <a:solidFill>
                  <a:schemeClr val="bg1">
                    <a:lumMod val="65000"/>
                  </a:schemeClr>
                </a:solidFill>
                <a:latin typeface="Calibri" pitchFamily="34" charset="0"/>
                <a:cs typeface="Calibri" pitchFamily="34" charset="0"/>
              </a:rPr>
              <a:t>Βοήθεια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" name="Offshore_ship_v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04800" y="5943600"/>
            <a:ext cx="609600" cy="6096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851674" y="6611779"/>
            <a:ext cx="544065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l-GR" sz="1000" b="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Αρχείο ήχου: Τμήμα Ωκεανογραφίας και Θαλασσίων Βιοεπιστημών</a:t>
            </a:r>
            <a:endParaRPr lang="en-US" sz="1000" b="0" dirty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32967" y="304800"/>
            <a:ext cx="62780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Ταίριαξε τους ήχους της θάλασσας!</a:t>
            </a:r>
            <a:endParaRPr lang="en-US" sz="32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0231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0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5589"/>
            <a:ext cx="9144000" cy="4446821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auto">
          <a:xfrm>
            <a:off x="0" y="1"/>
            <a:ext cx="9144000" cy="1205588"/>
          </a:xfrm>
          <a:prstGeom prst="rect">
            <a:avLst/>
          </a:prstGeom>
          <a:gradFill flip="none" rotWithShape="1">
            <a:gsLst>
              <a:gs pos="72000">
                <a:srgbClr val="D9EAF0"/>
              </a:gs>
              <a:gs pos="0">
                <a:schemeClr val="bg1"/>
              </a:gs>
              <a:gs pos="100000">
                <a:srgbClr val="00B0F0">
                  <a:lumMod val="65000"/>
                </a:srgbClr>
              </a:gs>
            </a:gsLst>
            <a:lin ang="16200000" scaled="1"/>
            <a:tileRect/>
          </a:gra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326" name="Text Box 14"/>
          <p:cNvSpPr txBox="1">
            <a:spLocks noChangeArrowheads="1"/>
          </p:cNvSpPr>
          <p:nvPr/>
        </p:nvSpPr>
        <p:spPr bwMode="auto">
          <a:xfrm>
            <a:off x="7620000" y="6474023"/>
            <a:ext cx="1524000" cy="30777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Πίσω στις κάρτες</a:t>
            </a:r>
            <a:endParaRPr lang="en-US" sz="14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3" name="Picture 12" descr="A logo with fish and corals&#10;&#10;AI-generated content may be incorrect.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0821"/>
            <a:ext cx="1066800" cy="935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Back Button Icon Png #279717 - Free Icons Library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715000"/>
            <a:ext cx="795010" cy="795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3581400" y="5519517"/>
            <a:ext cx="2438400" cy="3077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b="0" dirty="0" smtClean="0">
                <a:latin typeface="Calibri" pitchFamily="34" charset="0"/>
                <a:cs typeface="Calibri" pitchFamily="34" charset="0"/>
              </a:rPr>
              <a:t>Χρόνος (δευτερόλεπτα)</a:t>
            </a:r>
            <a:endParaRPr lang="en-US" sz="1400" b="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auto">
          <a:xfrm rot="16200000">
            <a:off x="-722412" y="3237013"/>
            <a:ext cx="1752602" cy="3077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b="0" dirty="0" smtClean="0">
                <a:latin typeface="Calibri" pitchFamily="34" charset="0"/>
                <a:cs typeface="Calibri" pitchFamily="34" charset="0"/>
              </a:rPr>
              <a:t>Συχνότητα (</a:t>
            </a:r>
            <a:r>
              <a:rPr lang="en-US" sz="1400" b="0" dirty="0" smtClean="0">
                <a:latin typeface="Calibri" pitchFamily="34" charset="0"/>
                <a:cs typeface="Calibri" pitchFamily="34" charset="0"/>
              </a:rPr>
              <a:t>kHz)</a:t>
            </a:r>
            <a:endParaRPr lang="en-US" sz="1400" b="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51674" y="6611779"/>
            <a:ext cx="544065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l-GR" sz="1000" b="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Αρχείο ήχου: Τμήμα Ωκεανογραφίας και Θαλασσίων Βιοεπιστημών</a:t>
            </a:r>
            <a:endParaRPr lang="en-US" sz="1000" b="0" dirty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4" name="Trawl_vt_crop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04800" y="5943600"/>
            <a:ext cx="609600" cy="6096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432967" y="304800"/>
            <a:ext cx="62780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Ταίριαξε τους ήχους της θάλασσας!</a:t>
            </a:r>
            <a:endParaRPr lang="en-US" sz="32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6611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sndAc>
          <p:stSnd>
            <p:snd r:embed="rId5" name="Trawl_vt_crop.wav"/>
          </p:stSnd>
        </p:sndAc>
      </p:transition>
    </mc:Choice>
    <mc:Fallback xmlns="">
      <p:transition>
        <p:sndAc>
          <p:stSnd>
            <p:snd r:embed="rId11" name="Trawl_vt_crop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7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 bwMode="auto">
          <a:xfrm>
            <a:off x="0" y="1"/>
            <a:ext cx="9144000" cy="1676400"/>
          </a:xfrm>
          <a:prstGeom prst="rect">
            <a:avLst/>
          </a:prstGeom>
          <a:gradFill flip="none" rotWithShape="1">
            <a:gsLst>
              <a:gs pos="72000">
                <a:srgbClr val="D9EAF0"/>
              </a:gs>
              <a:gs pos="0">
                <a:schemeClr val="bg1"/>
              </a:gs>
              <a:gs pos="100000">
                <a:srgbClr val="00B0F0">
                  <a:lumMod val="65000"/>
                </a:srgbClr>
              </a:gs>
            </a:gsLst>
            <a:lin ang="16200000" scaled="1"/>
            <a:tileRect/>
          </a:gra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4" name="Picture 13" descr="A logo with fish and corals&#10;&#10;AI-generated content may be incorrect.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0821"/>
            <a:ext cx="1066800" cy="93597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7620000" y="6474023"/>
            <a:ext cx="1524000" cy="30777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Πίσω στις κάρτες</a:t>
            </a:r>
            <a:endParaRPr lang="en-US" sz="14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6" name="Picture 2" descr="Back Button Icon Png #279717 - Free Icons Library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715000"/>
            <a:ext cx="795010" cy="795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432967" y="5638800"/>
            <a:ext cx="62780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Μηχανότρατα βυθού</a:t>
            </a:r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1" name="Text Box 14"/>
          <p:cNvSpPr txBox="1">
            <a:spLocks noChangeArrowheads="1"/>
          </p:cNvSpPr>
          <p:nvPr/>
        </p:nvSpPr>
        <p:spPr bwMode="auto">
          <a:xfrm>
            <a:off x="76200" y="6474023"/>
            <a:ext cx="1066800" cy="30777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dirty="0" smtClean="0">
                <a:solidFill>
                  <a:schemeClr val="bg1">
                    <a:lumMod val="65000"/>
                  </a:schemeClr>
                </a:solidFill>
                <a:latin typeface="Calibri" pitchFamily="34" charset="0"/>
                <a:cs typeface="Calibri" pitchFamily="34" charset="0"/>
              </a:rPr>
              <a:t>Βοήθεια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507" y="1600200"/>
            <a:ext cx="7392987" cy="3937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871496" y="5308684"/>
            <a:ext cx="187170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050" b="0" dirty="0" smtClean="0">
                <a:solidFill>
                  <a:schemeClr val="accent3">
                    <a:lumMod val="65000"/>
                  </a:schemeClr>
                </a:solidFill>
                <a:latin typeface="Calibri" pitchFamily="34" charset="0"/>
                <a:cs typeface="Calibri" pitchFamily="34" charset="0"/>
              </a:rPr>
              <a:t>Εικόνα: </a:t>
            </a:r>
            <a:r>
              <a:rPr lang="en-US" sz="1050" b="0" dirty="0" smtClean="0">
                <a:solidFill>
                  <a:schemeClr val="accent3">
                    <a:lumMod val="65000"/>
                  </a:schemeClr>
                </a:solidFill>
                <a:latin typeface="Calibri" pitchFamily="34" charset="0"/>
                <a:cs typeface="Calibri" pitchFamily="34" charset="0"/>
              </a:rPr>
              <a:t>kongsberg.com/</a:t>
            </a:r>
            <a:r>
              <a:rPr lang="en-US" sz="1050" b="0" dirty="0" err="1" smtClean="0">
                <a:solidFill>
                  <a:schemeClr val="accent3">
                    <a:lumMod val="65000"/>
                  </a:schemeClr>
                </a:solidFill>
                <a:latin typeface="Calibri" pitchFamily="34" charset="0"/>
                <a:cs typeface="Calibri" pitchFamily="34" charset="0"/>
              </a:rPr>
              <a:t>simrad</a:t>
            </a:r>
            <a:endParaRPr lang="en-US" sz="1050" b="0" dirty="0">
              <a:solidFill>
                <a:schemeClr val="accent3">
                  <a:lumMod val="6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851674" y="6611779"/>
            <a:ext cx="544065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l-GR" sz="1000" b="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Αρχείο ήχου: Τμήμα Ωκεανογραφίας και Θαλασσίων Βιοεπιστημών</a:t>
            </a:r>
            <a:endParaRPr lang="en-US" sz="1000" b="0" dirty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2" name="Trawl_vt_crop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04800" y="5943600"/>
            <a:ext cx="609600" cy="6096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432967" y="304800"/>
            <a:ext cx="62780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Ταίριαξε τους ήχους της θάλασσας!</a:t>
            </a:r>
            <a:endParaRPr lang="en-US" sz="32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042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77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 bwMode="auto">
          <a:xfrm>
            <a:off x="0" y="1"/>
            <a:ext cx="9144000" cy="1205588"/>
          </a:xfrm>
          <a:prstGeom prst="rect">
            <a:avLst/>
          </a:prstGeom>
          <a:gradFill flip="none" rotWithShape="1">
            <a:gsLst>
              <a:gs pos="72000">
                <a:srgbClr val="D9EAF0"/>
              </a:gs>
              <a:gs pos="0">
                <a:schemeClr val="bg1"/>
              </a:gs>
              <a:gs pos="100000">
                <a:srgbClr val="00B0F0">
                  <a:lumMod val="65000"/>
                </a:srgbClr>
              </a:gs>
            </a:gsLst>
            <a:lin ang="16200000" scaled="1"/>
            <a:tileRect/>
          </a:gra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326" name="Text Box 14"/>
          <p:cNvSpPr txBox="1">
            <a:spLocks noChangeArrowheads="1"/>
          </p:cNvSpPr>
          <p:nvPr/>
        </p:nvSpPr>
        <p:spPr bwMode="auto">
          <a:xfrm>
            <a:off x="7620000" y="6474023"/>
            <a:ext cx="1524000" cy="30777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Πίσω στις κάρτες</a:t>
            </a:r>
            <a:endParaRPr lang="en-US" sz="14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3" name="Picture 12" descr="A logo with fish and corals&#10;&#10;AI-generated content may be incorrect.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0821"/>
            <a:ext cx="1066800" cy="935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Back Button Icon Png #279717 - Free Icons Library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715000"/>
            <a:ext cx="795010" cy="795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2"/>
          <a:stretch/>
        </p:blipFill>
        <p:spPr>
          <a:xfrm>
            <a:off x="0" y="1382727"/>
            <a:ext cx="9144000" cy="4256073"/>
          </a:xfrm>
          <a:prstGeom prst="rect">
            <a:avLst/>
          </a:prstGeom>
        </p:spPr>
      </p:pic>
      <p:sp>
        <p:nvSpPr>
          <p:cNvPr id="18" name="Text Box 14"/>
          <p:cNvSpPr txBox="1">
            <a:spLocks noChangeArrowheads="1"/>
          </p:cNvSpPr>
          <p:nvPr/>
        </p:nvSpPr>
        <p:spPr bwMode="auto">
          <a:xfrm rot="16200000">
            <a:off x="-722412" y="3237013"/>
            <a:ext cx="1752602" cy="3077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b="0" dirty="0" smtClean="0">
                <a:latin typeface="Calibri" pitchFamily="34" charset="0"/>
                <a:cs typeface="Calibri" pitchFamily="34" charset="0"/>
              </a:rPr>
              <a:t>Συχνότητα (</a:t>
            </a:r>
            <a:r>
              <a:rPr lang="en-US" sz="1400" b="0" dirty="0" smtClean="0">
                <a:latin typeface="Calibri" pitchFamily="34" charset="0"/>
                <a:cs typeface="Calibri" pitchFamily="34" charset="0"/>
              </a:rPr>
              <a:t>kHz)</a:t>
            </a:r>
            <a:endParaRPr lang="en-US" sz="1400" b="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3581400" y="5519517"/>
            <a:ext cx="2438400" cy="3077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b="0" dirty="0" smtClean="0">
                <a:latin typeface="Calibri" pitchFamily="34" charset="0"/>
                <a:cs typeface="Calibri" pitchFamily="34" charset="0"/>
              </a:rPr>
              <a:t>Χρόνος (δευτερόλεπτα)</a:t>
            </a:r>
            <a:endParaRPr lang="en-US" sz="1400" b="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851674" y="6611779"/>
            <a:ext cx="544065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l-GR" sz="1000" b="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Αρχείο ήχου: Τμήμα Ωκεανογραφίας και Θαλασσίων Βιοεπιστημών</a:t>
            </a:r>
            <a:endParaRPr lang="en-US" sz="1000" b="0" dirty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9" name="Thunder_v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04800" y="5943600"/>
            <a:ext cx="609600" cy="6096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432967" y="304800"/>
            <a:ext cx="62780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Ταίριαξε τους ήχους της θάλασσας!</a:t>
            </a:r>
            <a:endParaRPr lang="en-US" sz="32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5053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sndAc>
          <p:stSnd>
            <p:snd r:embed="rId5" name="Thunder_vt.wav"/>
          </p:stSnd>
        </p:sndAc>
      </p:transition>
    </mc:Choice>
    <mc:Fallback xmlns="">
      <p:transition>
        <p:sndAc>
          <p:stSnd>
            <p:snd r:embed="rId11" name="Thunder_vt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42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 bwMode="auto">
          <a:xfrm>
            <a:off x="0" y="1"/>
            <a:ext cx="9144000" cy="1382726"/>
          </a:xfrm>
          <a:prstGeom prst="rect">
            <a:avLst/>
          </a:prstGeom>
          <a:gradFill flip="none" rotWithShape="1">
            <a:gsLst>
              <a:gs pos="72000">
                <a:srgbClr val="D9EAF0"/>
              </a:gs>
              <a:gs pos="0">
                <a:schemeClr val="bg1"/>
              </a:gs>
              <a:gs pos="100000">
                <a:srgbClr val="00B0F0">
                  <a:lumMod val="65000"/>
                </a:srgbClr>
              </a:gs>
            </a:gsLst>
            <a:lin ang="16200000" scaled="1"/>
            <a:tileRect/>
          </a:gra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4" name="Picture 13" descr="A logo with fish and corals&#10;&#10;AI-generated content may be incorrect.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0821"/>
            <a:ext cx="1066800" cy="93597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7620000" y="6474023"/>
            <a:ext cx="1524000" cy="30777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Πίσω στις κάρτες</a:t>
            </a:r>
            <a:endParaRPr lang="en-US" sz="14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6" name="Picture 2" descr="Back Button Icon Png #279717 - Free Icons Library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715000"/>
            <a:ext cx="795010" cy="795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432967" y="5638800"/>
            <a:ext cx="62780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Κεραυνός</a:t>
            </a:r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1" name="Text Box 14"/>
          <p:cNvSpPr txBox="1">
            <a:spLocks noChangeArrowheads="1"/>
          </p:cNvSpPr>
          <p:nvPr/>
        </p:nvSpPr>
        <p:spPr bwMode="auto">
          <a:xfrm>
            <a:off x="76200" y="6474023"/>
            <a:ext cx="1066800" cy="30777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dirty="0" smtClean="0">
                <a:solidFill>
                  <a:schemeClr val="bg1">
                    <a:lumMod val="65000"/>
                  </a:schemeClr>
                </a:solidFill>
                <a:latin typeface="Calibri" pitchFamily="34" charset="0"/>
                <a:cs typeface="Calibri" pitchFamily="34" charset="0"/>
              </a:rPr>
              <a:t>Βοήθεια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3" name="Thunder_v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04800" y="5943600"/>
            <a:ext cx="609600" cy="6096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049" y="1676400"/>
            <a:ext cx="6797902" cy="38039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Rectangle 10"/>
          <p:cNvSpPr/>
          <p:nvPr/>
        </p:nvSpPr>
        <p:spPr>
          <a:xfrm>
            <a:off x="1828800" y="5220294"/>
            <a:ext cx="381000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b="0" dirty="0">
                <a:solidFill>
                  <a:schemeClr val="tx2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https://commons.wikimedia.org  | </a:t>
            </a:r>
            <a:r>
              <a:rPr lang="en-US" sz="1050" b="0" dirty="0" err="1">
                <a:solidFill>
                  <a:schemeClr val="tx2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Sarunas</a:t>
            </a:r>
            <a:r>
              <a:rPr lang="en-US" sz="1050" b="0" dirty="0">
                <a:solidFill>
                  <a:schemeClr val="tx2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050" b="0" dirty="0" err="1">
                <a:solidFill>
                  <a:schemeClr val="tx2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Burdulis</a:t>
            </a:r>
            <a:r>
              <a:rPr lang="en-US" sz="1050" b="0" dirty="0">
                <a:solidFill>
                  <a:schemeClr val="tx2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 / </a:t>
            </a:r>
            <a:r>
              <a:rPr lang="en-US" sz="1050" b="0" dirty="0" smtClean="0">
                <a:solidFill>
                  <a:schemeClr val="tx2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CC-BY-SA-3.0</a:t>
            </a:r>
            <a:endParaRPr lang="en-US" sz="1050" b="0" dirty="0">
              <a:solidFill>
                <a:schemeClr val="tx2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7" name="Picture 4" descr="https://mirrors.creativecommons.org/presskit/buttons/88x31/png/by-sa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5220294"/>
            <a:ext cx="609600" cy="213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851674" y="6611779"/>
            <a:ext cx="544065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l-GR" sz="1000" b="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Αρχείο ήχου: Τμήμα Ωκεανογραφίας και Θαλασσίων Βιοεπιστημών</a:t>
            </a:r>
            <a:endParaRPr lang="en-US" sz="1000" b="0" dirty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32967" y="304800"/>
            <a:ext cx="62780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Ταίριαξε τους ήχους της θάλασσας!</a:t>
            </a:r>
            <a:endParaRPr lang="en-US" sz="32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285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42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9315"/>
            <a:ext cx="9144000" cy="45593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auto">
          <a:xfrm>
            <a:off x="0" y="1"/>
            <a:ext cx="9144000" cy="1205588"/>
          </a:xfrm>
          <a:prstGeom prst="rect">
            <a:avLst/>
          </a:prstGeom>
          <a:gradFill flip="none" rotWithShape="1">
            <a:gsLst>
              <a:gs pos="72000">
                <a:srgbClr val="D9EAF0"/>
              </a:gs>
              <a:gs pos="0">
                <a:schemeClr val="bg1"/>
              </a:gs>
              <a:gs pos="100000">
                <a:srgbClr val="00B0F0">
                  <a:lumMod val="65000"/>
                </a:srgbClr>
              </a:gs>
            </a:gsLst>
            <a:lin ang="16200000" scaled="1"/>
            <a:tileRect/>
          </a:gra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326" name="Text Box 14"/>
          <p:cNvSpPr txBox="1">
            <a:spLocks noChangeArrowheads="1"/>
          </p:cNvSpPr>
          <p:nvPr/>
        </p:nvSpPr>
        <p:spPr bwMode="auto">
          <a:xfrm>
            <a:off x="7620000" y="6474023"/>
            <a:ext cx="1524000" cy="30777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Πίσω στις κάρτες</a:t>
            </a:r>
            <a:endParaRPr lang="en-US" sz="14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3" name="Picture 12" descr="A logo with fish and corals&#10;&#10;AI-generated content may be incorrect.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0821"/>
            <a:ext cx="1066800" cy="935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Back Button Icon Png #279717 - Free Icons Library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715000"/>
            <a:ext cx="795010" cy="795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 Box 14"/>
          <p:cNvSpPr txBox="1">
            <a:spLocks noChangeArrowheads="1"/>
          </p:cNvSpPr>
          <p:nvPr/>
        </p:nvSpPr>
        <p:spPr bwMode="auto">
          <a:xfrm rot="16200000">
            <a:off x="-722412" y="3237013"/>
            <a:ext cx="1752602" cy="3077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b="0" dirty="0" smtClean="0">
                <a:latin typeface="Calibri" pitchFamily="34" charset="0"/>
                <a:cs typeface="Calibri" pitchFamily="34" charset="0"/>
              </a:rPr>
              <a:t>Συχνότητα (</a:t>
            </a:r>
            <a:r>
              <a:rPr lang="en-US" sz="1400" b="0" dirty="0" smtClean="0">
                <a:latin typeface="Calibri" pitchFamily="34" charset="0"/>
                <a:cs typeface="Calibri" pitchFamily="34" charset="0"/>
              </a:rPr>
              <a:t>kHz)</a:t>
            </a:r>
            <a:endParaRPr lang="en-US" sz="1400" b="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3581400" y="5562600"/>
            <a:ext cx="2438400" cy="3077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b="0" dirty="0" smtClean="0">
                <a:latin typeface="Calibri" pitchFamily="34" charset="0"/>
                <a:cs typeface="Calibri" pitchFamily="34" charset="0"/>
              </a:rPr>
              <a:t>Χρόνος (δευτερόλεπτα)</a:t>
            </a:r>
            <a:endParaRPr lang="en-US" sz="1400" b="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" name="sonar_v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11789" y="5929409"/>
            <a:ext cx="609600" cy="609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851674" y="6611779"/>
            <a:ext cx="544065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l-GR" sz="1000" b="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Αρχείο ήχου: Τμήμα Ωκεανογραφίας και Θαλασσίων Βιοεπιστημών</a:t>
            </a:r>
            <a:endParaRPr lang="en-US" sz="1000" b="0" dirty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32967" y="304800"/>
            <a:ext cx="62780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Ταίριαξε τους ήχους της θάλασσας!</a:t>
            </a:r>
            <a:endParaRPr lang="en-US" sz="32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6013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sndAc>
          <p:stSnd>
            <p:snd r:embed="rId5" name="sonar_vt.wav"/>
          </p:stSnd>
        </p:sndAc>
      </p:transition>
    </mc:Choice>
    <mc:Fallback xmlns="">
      <p:transition>
        <p:sndAc>
          <p:stSnd>
            <p:snd r:embed="rId11" name="sonar_vt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 bwMode="auto">
          <a:xfrm>
            <a:off x="0" y="1"/>
            <a:ext cx="9144000" cy="1382726"/>
          </a:xfrm>
          <a:prstGeom prst="rect">
            <a:avLst/>
          </a:prstGeom>
          <a:gradFill flip="none" rotWithShape="1">
            <a:gsLst>
              <a:gs pos="72000">
                <a:srgbClr val="D9EAF0"/>
              </a:gs>
              <a:gs pos="0">
                <a:schemeClr val="bg1"/>
              </a:gs>
              <a:gs pos="100000">
                <a:srgbClr val="00B0F0">
                  <a:lumMod val="65000"/>
                </a:srgbClr>
              </a:gs>
            </a:gsLst>
            <a:lin ang="16200000" scaled="1"/>
            <a:tileRect/>
          </a:gra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4" name="Picture 13" descr="A logo with fish and corals&#10;&#10;AI-generated content may be incorrect.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0821"/>
            <a:ext cx="1066800" cy="93597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7620000" y="6474023"/>
            <a:ext cx="1524000" cy="30777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Πίσω στις κάρτες</a:t>
            </a:r>
            <a:endParaRPr lang="en-US" sz="14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6" name="Picture 2" descr="Back Button Icon Png #279717 - Free Icons Library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715000"/>
            <a:ext cx="795010" cy="795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432967" y="5638800"/>
            <a:ext cx="62780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Σόναρ</a:t>
            </a:r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1" name="Text Box 14"/>
          <p:cNvSpPr txBox="1">
            <a:spLocks noChangeArrowheads="1"/>
          </p:cNvSpPr>
          <p:nvPr/>
        </p:nvSpPr>
        <p:spPr bwMode="auto">
          <a:xfrm>
            <a:off x="76200" y="6474023"/>
            <a:ext cx="1066800" cy="30777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dirty="0" smtClean="0">
                <a:solidFill>
                  <a:schemeClr val="bg1">
                    <a:lumMod val="65000"/>
                  </a:schemeClr>
                </a:solidFill>
                <a:latin typeface="Calibri" pitchFamily="34" charset="0"/>
                <a:cs typeface="Calibri" pitchFamily="34" charset="0"/>
              </a:rPr>
              <a:t>Βοήθεια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9" name="sonar_v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11789" y="5929409"/>
            <a:ext cx="609600" cy="609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83" b="2088"/>
          <a:stretch/>
        </p:blipFill>
        <p:spPr>
          <a:xfrm>
            <a:off x="1067511" y="1295400"/>
            <a:ext cx="7008978" cy="42560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Rectangle 10"/>
          <p:cNvSpPr/>
          <p:nvPr/>
        </p:nvSpPr>
        <p:spPr>
          <a:xfrm>
            <a:off x="1066800" y="5308684"/>
            <a:ext cx="213360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050" b="0" dirty="0" smtClean="0">
                <a:solidFill>
                  <a:srgbClr val="C5CFFF"/>
                </a:solidFill>
                <a:latin typeface="Calibri" pitchFamily="34" charset="0"/>
                <a:cs typeface="Calibri" pitchFamily="34" charset="0"/>
              </a:rPr>
              <a:t>Φώτο: </a:t>
            </a:r>
            <a:r>
              <a:rPr lang="en-US" sz="1050" b="0" dirty="0" smtClean="0">
                <a:solidFill>
                  <a:srgbClr val="C5CFFF"/>
                </a:solidFill>
                <a:latin typeface="Calibri" pitchFamily="34" charset="0"/>
                <a:cs typeface="Calibri" pitchFamily="34" charset="0"/>
              </a:rPr>
              <a:t>M</a:t>
            </a:r>
            <a:r>
              <a:rPr lang="el-GR" sz="1050" b="0" dirty="0" smtClean="0">
                <a:solidFill>
                  <a:srgbClr val="C5CFFF"/>
                </a:solidFill>
                <a:latin typeface="Calibri" pitchFamily="34" charset="0"/>
                <a:cs typeface="Calibri" pitchFamily="34" charset="0"/>
              </a:rPr>
              <a:t>. </a:t>
            </a:r>
            <a:r>
              <a:rPr lang="en-US" sz="1050" b="0" dirty="0" err="1" smtClean="0">
                <a:solidFill>
                  <a:srgbClr val="C5CFFF"/>
                </a:solidFill>
                <a:latin typeface="Calibri" pitchFamily="34" charset="0"/>
                <a:cs typeface="Calibri" pitchFamily="34" charset="0"/>
              </a:rPr>
              <a:t>Taquet</a:t>
            </a:r>
            <a:r>
              <a:rPr lang="en-US" sz="1050" b="0" dirty="0" smtClean="0">
                <a:solidFill>
                  <a:srgbClr val="C5CFFF"/>
                </a:solidFill>
                <a:latin typeface="Calibri" pitchFamily="34" charset="0"/>
                <a:cs typeface="Calibri" pitchFamily="34" charset="0"/>
              </a:rPr>
              <a:t>  | IRD/FADIO</a:t>
            </a:r>
            <a:endParaRPr lang="en-US" sz="1050" b="0" dirty="0">
              <a:solidFill>
                <a:srgbClr val="C5C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51674" y="6611779"/>
            <a:ext cx="544065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l-GR" sz="1000" b="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Αρχείο ήχου: Τμήμα Ωκεανογραφίας και Θαλασσίων Βιοεπιστημών</a:t>
            </a:r>
            <a:endParaRPr lang="en-US" sz="1000" b="0" dirty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32967" y="304800"/>
            <a:ext cx="62780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Ταίριαξε τους ήχους της θάλασσας!</a:t>
            </a:r>
            <a:endParaRPr lang="en-US" sz="32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3118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2"/>
          <a:stretch/>
        </p:blipFill>
        <p:spPr>
          <a:xfrm>
            <a:off x="0" y="1460219"/>
            <a:ext cx="9144000" cy="4178581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auto">
          <a:xfrm>
            <a:off x="0" y="1"/>
            <a:ext cx="9144000" cy="1460218"/>
          </a:xfrm>
          <a:prstGeom prst="rect">
            <a:avLst/>
          </a:prstGeom>
          <a:gradFill flip="none" rotWithShape="1">
            <a:gsLst>
              <a:gs pos="72000">
                <a:srgbClr val="D9EAF0"/>
              </a:gs>
              <a:gs pos="0">
                <a:schemeClr val="bg1"/>
              </a:gs>
              <a:gs pos="100000">
                <a:srgbClr val="00B0F0">
                  <a:lumMod val="65000"/>
                </a:srgbClr>
              </a:gs>
            </a:gsLst>
            <a:lin ang="16200000" scaled="1"/>
            <a:tileRect/>
          </a:gra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326" name="Text Box 14"/>
          <p:cNvSpPr txBox="1">
            <a:spLocks noChangeArrowheads="1"/>
          </p:cNvSpPr>
          <p:nvPr/>
        </p:nvSpPr>
        <p:spPr bwMode="auto">
          <a:xfrm>
            <a:off x="7620000" y="6474023"/>
            <a:ext cx="1524000" cy="30777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Πίσω στις κάρτες</a:t>
            </a:r>
            <a:endParaRPr lang="en-US" sz="14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3" name="Picture 12" descr="A logo with fish and corals&#10;&#10;AI-generated content may be incorrect.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0821"/>
            <a:ext cx="1066800" cy="935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Back Button Icon Png #279717 - Free Icons Library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715000"/>
            <a:ext cx="795010" cy="795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 Box 14"/>
          <p:cNvSpPr txBox="1">
            <a:spLocks noChangeArrowheads="1"/>
          </p:cNvSpPr>
          <p:nvPr/>
        </p:nvSpPr>
        <p:spPr bwMode="auto">
          <a:xfrm rot="16200000">
            <a:off x="-722412" y="3237013"/>
            <a:ext cx="1752602" cy="3077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b="0" dirty="0" smtClean="0">
                <a:latin typeface="Calibri" pitchFamily="34" charset="0"/>
                <a:cs typeface="Calibri" pitchFamily="34" charset="0"/>
              </a:rPr>
              <a:t>Συχνότητα (</a:t>
            </a:r>
            <a:r>
              <a:rPr lang="en-US" sz="1400" b="0" dirty="0" smtClean="0">
                <a:latin typeface="Calibri" pitchFamily="34" charset="0"/>
                <a:cs typeface="Calibri" pitchFamily="34" charset="0"/>
              </a:rPr>
              <a:t>kHz)</a:t>
            </a:r>
            <a:endParaRPr lang="en-US" sz="1400" b="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3581400" y="5519517"/>
            <a:ext cx="2438400" cy="3077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b="0" dirty="0" smtClean="0">
                <a:latin typeface="Calibri" pitchFamily="34" charset="0"/>
                <a:cs typeface="Calibri" pitchFamily="34" charset="0"/>
              </a:rPr>
              <a:t>Χρόνος (δευτερόλεπτα)</a:t>
            </a:r>
            <a:endParaRPr lang="en-US" sz="1400" b="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" name="speedboat_v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07778" y="5943600"/>
            <a:ext cx="609600" cy="6096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851674" y="6611779"/>
            <a:ext cx="544065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l-GR" sz="1000" b="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Αρχείο ήχου: Τμήμα Ωκεανογραφίας και Θαλασσίων Βιοεπιστημών</a:t>
            </a:r>
            <a:endParaRPr lang="en-US" sz="1000" b="0" dirty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32967" y="304800"/>
            <a:ext cx="62780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Ταίριαξε τους ήχους της θάλασσας!</a:t>
            </a:r>
            <a:endParaRPr lang="en-US" sz="32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4831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sndAc>
          <p:stSnd>
            <p:snd r:embed="rId5" name="speedboat_vt.wav"/>
          </p:stSnd>
        </p:sndAc>
      </p:transition>
    </mc:Choice>
    <mc:Fallback xmlns="">
      <p:transition>
        <p:sndAc>
          <p:stSnd>
            <p:snd r:embed="rId11" name="speedboat_vt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5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 bwMode="auto">
          <a:xfrm>
            <a:off x="0" y="1"/>
            <a:ext cx="9144000" cy="1382726"/>
          </a:xfrm>
          <a:prstGeom prst="rect">
            <a:avLst/>
          </a:prstGeom>
          <a:gradFill flip="none" rotWithShape="1">
            <a:gsLst>
              <a:gs pos="72000">
                <a:srgbClr val="D9EAF0"/>
              </a:gs>
              <a:gs pos="0">
                <a:schemeClr val="bg1"/>
              </a:gs>
              <a:gs pos="100000">
                <a:srgbClr val="00B0F0">
                  <a:lumMod val="65000"/>
                </a:srgbClr>
              </a:gs>
            </a:gsLst>
            <a:lin ang="16200000" scaled="1"/>
            <a:tileRect/>
          </a:gra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4" name="Picture 13" descr="A logo with fish and corals&#10;&#10;AI-generated content may be incorrect.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0821"/>
            <a:ext cx="1066800" cy="93597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7620000" y="6474023"/>
            <a:ext cx="1524000" cy="30777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Πίσω στις κάρτες</a:t>
            </a:r>
            <a:endParaRPr lang="en-US" sz="14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6" name="Picture 2" descr="Back Button Icon Png #279717 - Free Icons Library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715000"/>
            <a:ext cx="795010" cy="795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432967" y="5638800"/>
            <a:ext cx="62780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Ταχύπλοο σκάφος</a:t>
            </a:r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1" name="Text Box 14"/>
          <p:cNvSpPr txBox="1">
            <a:spLocks noChangeArrowheads="1"/>
          </p:cNvSpPr>
          <p:nvPr/>
        </p:nvSpPr>
        <p:spPr bwMode="auto">
          <a:xfrm>
            <a:off x="76200" y="6474023"/>
            <a:ext cx="1066800" cy="30777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dirty="0" smtClean="0">
                <a:solidFill>
                  <a:schemeClr val="bg1">
                    <a:lumMod val="65000"/>
                  </a:schemeClr>
                </a:solidFill>
                <a:latin typeface="Calibri" pitchFamily="34" charset="0"/>
                <a:cs typeface="Calibri" pitchFamily="34" charset="0"/>
              </a:rPr>
              <a:t>Βοήθεια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3" b="16711"/>
          <a:stretch/>
        </p:blipFill>
        <p:spPr>
          <a:xfrm>
            <a:off x="1075634" y="1287273"/>
            <a:ext cx="6992733" cy="41991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Rectangle 19"/>
          <p:cNvSpPr/>
          <p:nvPr/>
        </p:nvSpPr>
        <p:spPr>
          <a:xfrm>
            <a:off x="1066800" y="4546684"/>
            <a:ext cx="144780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050" b="0" dirty="0" smtClean="0">
                <a:solidFill>
                  <a:schemeClr val="accent3">
                    <a:lumMod val="65000"/>
                  </a:schemeClr>
                </a:solidFill>
                <a:latin typeface="Calibri" pitchFamily="34" charset="0"/>
                <a:cs typeface="Calibri" pitchFamily="34" charset="0"/>
              </a:rPr>
              <a:t>Φώτο: Β.</a:t>
            </a:r>
            <a:r>
              <a:rPr lang="en-US" sz="1050" b="0" dirty="0" smtClean="0">
                <a:solidFill>
                  <a:schemeClr val="accent3">
                    <a:lumMod val="6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l-GR" sz="1050" b="0" dirty="0" smtClean="0">
                <a:solidFill>
                  <a:schemeClr val="accent3">
                    <a:lumMod val="65000"/>
                  </a:schemeClr>
                </a:solidFill>
                <a:latin typeface="Calibri" pitchFamily="34" charset="0"/>
                <a:cs typeface="Calibri" pitchFamily="34" charset="0"/>
              </a:rPr>
              <a:t>Γαλανός</a:t>
            </a:r>
            <a:endParaRPr lang="en-US" sz="1050" b="0" dirty="0">
              <a:solidFill>
                <a:schemeClr val="accent3">
                  <a:lumMod val="6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2" name="speedboat_v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07778" y="5943600"/>
            <a:ext cx="609600" cy="6096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851674" y="6611779"/>
            <a:ext cx="544065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l-GR" sz="1000" b="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Αρχείο ήχου: Τμήμα Ωκεανογραφίας και Θαλασσίων Βιοεπιστημών</a:t>
            </a:r>
            <a:endParaRPr lang="en-US" sz="1000" b="0" dirty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32967" y="304800"/>
            <a:ext cx="62780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Ταίριαξε τους ήχους της θάλασσας!</a:t>
            </a:r>
            <a:endParaRPr lang="en-US" sz="32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6041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5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8282"/>
            <a:ext cx="9144000" cy="4681436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auto">
          <a:xfrm>
            <a:off x="0" y="1"/>
            <a:ext cx="9144000" cy="1460218"/>
          </a:xfrm>
          <a:prstGeom prst="rect">
            <a:avLst/>
          </a:prstGeom>
          <a:gradFill flip="none" rotWithShape="1">
            <a:gsLst>
              <a:gs pos="72000">
                <a:srgbClr val="D9EAF0"/>
              </a:gs>
              <a:gs pos="0">
                <a:schemeClr val="bg1"/>
              </a:gs>
              <a:gs pos="100000">
                <a:srgbClr val="00B0F0">
                  <a:lumMod val="65000"/>
                </a:srgbClr>
              </a:gs>
            </a:gsLst>
            <a:lin ang="16200000" scaled="1"/>
            <a:tileRect/>
          </a:gra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326" name="Text Box 14"/>
          <p:cNvSpPr txBox="1">
            <a:spLocks noChangeArrowheads="1"/>
          </p:cNvSpPr>
          <p:nvPr/>
        </p:nvSpPr>
        <p:spPr bwMode="auto">
          <a:xfrm>
            <a:off x="7620000" y="6474023"/>
            <a:ext cx="1524000" cy="30777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Πίσω στις κάρτες</a:t>
            </a:r>
            <a:endParaRPr lang="en-US" sz="14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3" name="Picture 12" descr="A logo with fish and corals&#10;&#10;AI-generated content may be incorrect.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0821"/>
            <a:ext cx="1066800" cy="935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Back Button Icon Png #279717 - Free Icons Library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715000"/>
            <a:ext cx="795010" cy="795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 Box 14"/>
          <p:cNvSpPr txBox="1">
            <a:spLocks noChangeArrowheads="1"/>
          </p:cNvSpPr>
          <p:nvPr/>
        </p:nvSpPr>
        <p:spPr bwMode="auto">
          <a:xfrm rot="16200000">
            <a:off x="-722412" y="3237013"/>
            <a:ext cx="1752602" cy="3077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b="0" dirty="0" smtClean="0">
                <a:latin typeface="Calibri" pitchFamily="34" charset="0"/>
                <a:cs typeface="Calibri" pitchFamily="34" charset="0"/>
              </a:rPr>
              <a:t>Συχνότητα (</a:t>
            </a:r>
            <a:r>
              <a:rPr lang="en-US" sz="1400" b="0" dirty="0" smtClean="0">
                <a:latin typeface="Calibri" pitchFamily="34" charset="0"/>
                <a:cs typeface="Calibri" pitchFamily="34" charset="0"/>
              </a:rPr>
              <a:t>kHz)</a:t>
            </a:r>
            <a:endParaRPr lang="en-US" sz="1400" b="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3581400" y="5519517"/>
            <a:ext cx="2438400" cy="3077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b="0" dirty="0" smtClean="0">
                <a:latin typeface="Calibri" pitchFamily="34" charset="0"/>
                <a:cs typeface="Calibri" pitchFamily="34" charset="0"/>
              </a:rPr>
              <a:t>Χρόνος (δευτερόλεπτα)</a:t>
            </a:r>
            <a:endParaRPr lang="en-US" sz="1400" b="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6" name="Delphinus_delphis_buzz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04800" y="5943600"/>
            <a:ext cx="609600" cy="609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851674" y="6611779"/>
            <a:ext cx="544065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l-GR" sz="1000" b="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Αρχείο ήχου: </a:t>
            </a:r>
            <a:r>
              <a:rPr lang="en-US" sz="1000" b="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CIBRA</a:t>
            </a:r>
            <a:endParaRPr lang="en-US" sz="1000" b="0" dirty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32967" y="304800"/>
            <a:ext cx="62780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Ταίριαξε τους ήχους της θάλασσας!</a:t>
            </a:r>
            <a:endParaRPr lang="en-US" sz="32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365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sndAc>
          <p:stSnd>
            <p:snd r:embed="rId5" name="Delphinus_delphis_buzz.wav"/>
          </p:stSnd>
        </p:sndAc>
      </p:transition>
    </mc:Choice>
    <mc:Fallback xmlns="">
      <p:transition>
        <p:sndAc>
          <p:stSnd>
            <p:snd r:embed="rId11" name="Delphinus_delphis_buzz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5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 bwMode="auto">
          <a:xfrm>
            <a:off x="0" y="1"/>
            <a:ext cx="9144000" cy="1382726"/>
          </a:xfrm>
          <a:prstGeom prst="rect">
            <a:avLst/>
          </a:prstGeom>
          <a:gradFill flip="none" rotWithShape="1">
            <a:gsLst>
              <a:gs pos="72000">
                <a:srgbClr val="D9EAF0"/>
              </a:gs>
              <a:gs pos="0">
                <a:schemeClr val="bg1"/>
              </a:gs>
              <a:gs pos="100000">
                <a:srgbClr val="00B0F0">
                  <a:lumMod val="65000"/>
                </a:srgbClr>
              </a:gs>
            </a:gsLst>
            <a:lin ang="16200000" scaled="1"/>
            <a:tileRect/>
          </a:gra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4" name="Picture 13" descr="A logo with fish and corals&#10;&#10;AI-generated content may be incorrect.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0821"/>
            <a:ext cx="1066800" cy="93597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7620000" y="6474023"/>
            <a:ext cx="1524000" cy="30777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Πίσω στις κάρτες</a:t>
            </a:r>
            <a:endParaRPr lang="en-US" sz="14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6" name="Picture 2" descr="Back Button Icon Png #279717 - Free Icons Library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715000"/>
            <a:ext cx="795010" cy="795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432967" y="5638800"/>
            <a:ext cx="62780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Κοινό δελφίνι</a:t>
            </a:r>
            <a:endParaRPr lang="en-US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en-US" sz="1600" b="0" dirty="0" smtClean="0">
                <a:solidFill>
                  <a:schemeClr val="bg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(</a:t>
            </a:r>
            <a:r>
              <a:rPr lang="en-US" sz="1600" b="0" i="1" dirty="0" err="1" smtClean="0">
                <a:solidFill>
                  <a:schemeClr val="bg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Delphinus</a:t>
            </a:r>
            <a:r>
              <a:rPr lang="en-US" sz="1600" b="0" i="1" dirty="0" smtClean="0">
                <a:solidFill>
                  <a:schemeClr val="bg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b="0" i="1" dirty="0" err="1" smtClean="0">
                <a:solidFill>
                  <a:schemeClr val="bg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delphis</a:t>
            </a:r>
            <a:r>
              <a:rPr lang="en-US" sz="1600" b="0" dirty="0" smtClean="0">
                <a:solidFill>
                  <a:schemeClr val="bg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)</a:t>
            </a:r>
            <a:endParaRPr lang="el-GR" sz="1600" b="0" dirty="0" smtClean="0">
              <a:solidFill>
                <a:schemeClr val="bg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1" name="Text Box 14"/>
          <p:cNvSpPr txBox="1">
            <a:spLocks noChangeArrowheads="1"/>
          </p:cNvSpPr>
          <p:nvPr/>
        </p:nvSpPr>
        <p:spPr bwMode="auto">
          <a:xfrm>
            <a:off x="76200" y="6474023"/>
            <a:ext cx="1066800" cy="30777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dirty="0" smtClean="0">
                <a:solidFill>
                  <a:schemeClr val="bg1">
                    <a:lumMod val="65000"/>
                  </a:schemeClr>
                </a:solidFill>
                <a:latin typeface="Calibri" pitchFamily="34" charset="0"/>
                <a:cs typeface="Calibri" pitchFamily="34" charset="0"/>
              </a:rPr>
              <a:t>Βοήθεια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7" name="Delphinus_delphis_buzz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04800" y="5943600"/>
            <a:ext cx="609600" cy="609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29"/>
          <a:stretch/>
        </p:blipFill>
        <p:spPr>
          <a:xfrm flipH="1">
            <a:off x="1127820" y="1295400"/>
            <a:ext cx="6888361" cy="426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Rectangle 18"/>
          <p:cNvSpPr/>
          <p:nvPr/>
        </p:nvSpPr>
        <p:spPr>
          <a:xfrm>
            <a:off x="1524000" y="5230000"/>
            <a:ext cx="182880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b="0" dirty="0" smtClean="0">
                <a:solidFill>
                  <a:schemeClr val="bg1">
                    <a:lumMod val="85000"/>
                  </a:schemeClr>
                </a:solidFill>
                <a:latin typeface="Calibri" pitchFamily="34" charset="0"/>
                <a:cs typeface="Calibri" pitchFamily="34" charset="0"/>
              </a:rPr>
              <a:t>NOAA NMFS</a:t>
            </a:r>
            <a:endParaRPr lang="en-US" sz="1050" b="0" dirty="0">
              <a:solidFill>
                <a:schemeClr val="bg1">
                  <a:lumMod val="8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050" name="Picture 2" descr="Public domain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5181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1851674" y="6611779"/>
            <a:ext cx="544065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l-GR" sz="1000" b="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Αρχείο ήχου: </a:t>
            </a:r>
            <a:r>
              <a:rPr lang="en-US" sz="1000" b="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CIBRA</a:t>
            </a:r>
            <a:endParaRPr lang="en-US" sz="1000" b="0" dirty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32967" y="304800"/>
            <a:ext cx="62780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Ταίριαξε τους ήχους της θάλασσας!</a:t>
            </a:r>
            <a:endParaRPr lang="en-US" sz="32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744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55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3767"/>
            <a:ext cx="9144000" cy="4510466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auto">
          <a:xfrm>
            <a:off x="0" y="1"/>
            <a:ext cx="9144000" cy="1460218"/>
          </a:xfrm>
          <a:prstGeom prst="rect">
            <a:avLst/>
          </a:prstGeom>
          <a:gradFill flip="none" rotWithShape="1">
            <a:gsLst>
              <a:gs pos="72000">
                <a:srgbClr val="D9EAF0"/>
              </a:gs>
              <a:gs pos="0">
                <a:schemeClr val="bg1"/>
              </a:gs>
              <a:gs pos="100000">
                <a:srgbClr val="00B0F0">
                  <a:lumMod val="65000"/>
                </a:srgbClr>
              </a:gs>
            </a:gsLst>
            <a:lin ang="16200000" scaled="1"/>
            <a:tileRect/>
          </a:gra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326" name="Text Box 14"/>
          <p:cNvSpPr txBox="1">
            <a:spLocks noChangeArrowheads="1"/>
          </p:cNvSpPr>
          <p:nvPr/>
        </p:nvSpPr>
        <p:spPr bwMode="auto">
          <a:xfrm>
            <a:off x="7620000" y="6474023"/>
            <a:ext cx="1524000" cy="30777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Πίσω στις κάρτες</a:t>
            </a:r>
            <a:endParaRPr lang="en-US" sz="14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3" name="Picture 12" descr="A logo with fish and corals&#10;&#10;AI-generated content may be incorrect.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0821"/>
            <a:ext cx="1066800" cy="935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Back Button Icon Png #279717 - Free Icons Library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715000"/>
            <a:ext cx="795010" cy="795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 Box 14"/>
          <p:cNvSpPr txBox="1">
            <a:spLocks noChangeArrowheads="1"/>
          </p:cNvSpPr>
          <p:nvPr/>
        </p:nvSpPr>
        <p:spPr bwMode="auto">
          <a:xfrm rot="16200000">
            <a:off x="-722412" y="3237013"/>
            <a:ext cx="1752602" cy="3077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b="0" dirty="0" smtClean="0">
                <a:latin typeface="Calibri" pitchFamily="34" charset="0"/>
                <a:cs typeface="Calibri" pitchFamily="34" charset="0"/>
              </a:rPr>
              <a:t>Συχνότητα (</a:t>
            </a:r>
            <a:r>
              <a:rPr lang="en-US" sz="1400" b="0" dirty="0" smtClean="0">
                <a:latin typeface="Calibri" pitchFamily="34" charset="0"/>
                <a:cs typeface="Calibri" pitchFamily="34" charset="0"/>
              </a:rPr>
              <a:t>kHz)</a:t>
            </a:r>
            <a:endParaRPr lang="en-US" sz="1400" b="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3581400" y="5519517"/>
            <a:ext cx="2438400" cy="3077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b="0" dirty="0" smtClean="0">
                <a:latin typeface="Calibri" pitchFamily="34" charset="0"/>
                <a:cs typeface="Calibri" pitchFamily="34" charset="0"/>
              </a:rPr>
              <a:t>Χρόνος (δευτερόλεπτα)</a:t>
            </a:r>
            <a:endParaRPr lang="en-US" sz="1400" b="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851674" y="6611779"/>
            <a:ext cx="544065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l-GR" sz="1000" b="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Αρχείο ήχου: </a:t>
            </a:r>
            <a:r>
              <a:rPr lang="en-US" sz="1000" b="0" dirty="0" err="1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PAMGuard</a:t>
            </a:r>
            <a:r>
              <a:rPr lang="en-US" sz="1000" b="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software</a:t>
            </a:r>
            <a:endParaRPr lang="en-US" sz="1000" b="0" dirty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" name="Spermwhales_wih_seismic_airguns_pamguard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07778" y="5943600"/>
            <a:ext cx="609600" cy="609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432967" y="304800"/>
            <a:ext cx="62780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Ταίριαξε τους ήχους της θάλασσας!</a:t>
            </a:r>
            <a:endParaRPr lang="en-US" sz="32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110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sndAc>
          <p:stSnd>
            <p:snd r:embed="rId5" name="Spermwhales_wih_seismic_airguns_pamguard.wav"/>
          </p:stSnd>
        </p:sndAc>
      </p:transition>
    </mc:Choice>
    <mc:Fallback xmlns="">
      <p:transition>
        <p:sndAc>
          <p:stSnd>
            <p:snd r:embed="rId11" name="Spermwhales_wih_seismic_airguns_pamguard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27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 bwMode="auto">
          <a:xfrm>
            <a:off x="0" y="1"/>
            <a:ext cx="9144000" cy="1382726"/>
          </a:xfrm>
          <a:prstGeom prst="rect">
            <a:avLst/>
          </a:prstGeom>
          <a:gradFill flip="none" rotWithShape="1">
            <a:gsLst>
              <a:gs pos="72000">
                <a:srgbClr val="D9EAF0"/>
              </a:gs>
              <a:gs pos="0">
                <a:schemeClr val="bg1"/>
              </a:gs>
              <a:gs pos="100000">
                <a:srgbClr val="00B0F0">
                  <a:lumMod val="65000"/>
                </a:srgbClr>
              </a:gs>
            </a:gsLst>
            <a:lin ang="16200000" scaled="1"/>
            <a:tileRect/>
          </a:gra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4" name="Picture 13" descr="A logo with fish and corals&#10;&#10;AI-generated content may be incorrect.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0821"/>
            <a:ext cx="1066800" cy="93597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7620000" y="6474023"/>
            <a:ext cx="1524000" cy="30777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Πίσω στις κάρτες</a:t>
            </a:r>
            <a:endParaRPr lang="en-US" sz="14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6" name="Picture 2" descr="Back Button Icon Png #279717 - Free Icons Library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715000"/>
            <a:ext cx="795010" cy="795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432967" y="5638800"/>
            <a:ext cx="62780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Σεισμικές (γεωφυσικές) έρευνες για πετρέλαιο</a:t>
            </a:r>
            <a:endParaRPr lang="en-US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el-GR" sz="1600" b="0" i="1" dirty="0" smtClean="0">
                <a:solidFill>
                  <a:schemeClr val="bg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ταυτόχρονα</a:t>
            </a:r>
            <a:r>
              <a:rPr lang="en-US" sz="1600" b="0" i="1" dirty="0" smtClean="0">
                <a:solidFill>
                  <a:schemeClr val="bg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,</a:t>
            </a:r>
            <a:r>
              <a:rPr lang="el-GR" sz="1600" b="0" i="1" dirty="0" smtClean="0">
                <a:solidFill>
                  <a:schemeClr val="bg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 ακούγονται «κλικ» φυσητήρα</a:t>
            </a:r>
            <a:endParaRPr lang="el-GR" sz="1600" b="0" dirty="0" smtClean="0">
              <a:solidFill>
                <a:schemeClr val="bg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1" name="Text Box 14"/>
          <p:cNvSpPr txBox="1">
            <a:spLocks noChangeArrowheads="1"/>
          </p:cNvSpPr>
          <p:nvPr/>
        </p:nvSpPr>
        <p:spPr bwMode="auto">
          <a:xfrm>
            <a:off x="76200" y="6474023"/>
            <a:ext cx="1066800" cy="30777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dirty="0" smtClean="0">
                <a:solidFill>
                  <a:schemeClr val="bg1">
                    <a:lumMod val="65000"/>
                  </a:schemeClr>
                </a:solidFill>
                <a:latin typeface="Calibri" pitchFamily="34" charset="0"/>
                <a:cs typeface="Calibri" pitchFamily="34" charset="0"/>
              </a:rPr>
              <a:t>Βοήθεια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851674" y="6611779"/>
            <a:ext cx="544065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l-GR" sz="1000" b="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Αρχείο ήχου: </a:t>
            </a:r>
            <a:r>
              <a:rPr lang="en-US" sz="1000" b="0" dirty="0" err="1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PAMGuard</a:t>
            </a:r>
            <a:r>
              <a:rPr lang="en-US" sz="1000" b="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software</a:t>
            </a:r>
            <a:endParaRPr lang="en-US" sz="1000" b="0" dirty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2" name="Spermwhales_wih_seismic_airguns_pamguard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07778" y="5943600"/>
            <a:ext cx="609600" cy="609600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6254494"/>
            <a:ext cx="914400" cy="395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837" y="1386379"/>
            <a:ext cx="7292326" cy="41000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Rectangle 22"/>
          <p:cNvSpPr/>
          <p:nvPr/>
        </p:nvSpPr>
        <p:spPr>
          <a:xfrm>
            <a:off x="914400" y="5257800"/>
            <a:ext cx="213360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050" b="0" dirty="0" smtClean="0">
                <a:solidFill>
                  <a:schemeClr val="bg1">
                    <a:lumMod val="85000"/>
                  </a:schemeClr>
                </a:solidFill>
                <a:latin typeface="Calibri" pitchFamily="34" charset="0"/>
                <a:cs typeface="Calibri" pitchFamily="34" charset="0"/>
              </a:rPr>
              <a:t>Φώτο: </a:t>
            </a:r>
            <a:r>
              <a:rPr lang="en-US" sz="1050" b="0" dirty="0">
                <a:solidFill>
                  <a:schemeClr val="bg1">
                    <a:lumMod val="85000"/>
                  </a:schemeClr>
                </a:solidFill>
                <a:latin typeface="Calibri" pitchFamily="34" charset="0"/>
                <a:cs typeface="Calibri" pitchFamily="34" charset="0"/>
              </a:rPr>
              <a:t>pesa.com.au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32967" y="304800"/>
            <a:ext cx="62780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Ταίριαξε τους ήχους της θάλασσας!</a:t>
            </a:r>
            <a:endParaRPr lang="en-US" sz="32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1034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272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68897"/>
            <a:ext cx="9144000" cy="372020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auto">
          <a:xfrm>
            <a:off x="0" y="1"/>
            <a:ext cx="9144000" cy="1460218"/>
          </a:xfrm>
          <a:prstGeom prst="rect">
            <a:avLst/>
          </a:prstGeom>
          <a:gradFill flip="none" rotWithShape="1">
            <a:gsLst>
              <a:gs pos="72000">
                <a:srgbClr val="D9EAF0"/>
              </a:gs>
              <a:gs pos="0">
                <a:schemeClr val="bg1"/>
              </a:gs>
              <a:gs pos="100000">
                <a:srgbClr val="00B0F0">
                  <a:lumMod val="65000"/>
                </a:srgbClr>
              </a:gs>
            </a:gsLst>
            <a:lin ang="16200000" scaled="1"/>
            <a:tileRect/>
          </a:gra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326" name="Text Box 14"/>
          <p:cNvSpPr txBox="1">
            <a:spLocks noChangeArrowheads="1"/>
          </p:cNvSpPr>
          <p:nvPr/>
        </p:nvSpPr>
        <p:spPr bwMode="auto">
          <a:xfrm>
            <a:off x="7620000" y="6474023"/>
            <a:ext cx="1524000" cy="30777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Πίσω στις κάρτες</a:t>
            </a:r>
            <a:endParaRPr lang="en-US" sz="14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3" name="Picture 12" descr="A logo with fish and corals&#10;&#10;AI-generated content may be incorrect.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0821"/>
            <a:ext cx="1066800" cy="935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Back Button Icon Png #279717 - Free Icons Library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715000"/>
            <a:ext cx="795010" cy="795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 Box 14"/>
          <p:cNvSpPr txBox="1">
            <a:spLocks noChangeArrowheads="1"/>
          </p:cNvSpPr>
          <p:nvPr/>
        </p:nvSpPr>
        <p:spPr bwMode="auto">
          <a:xfrm rot="16200000">
            <a:off x="-722412" y="3237013"/>
            <a:ext cx="1752602" cy="3077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b="0" dirty="0" smtClean="0">
                <a:latin typeface="Calibri" pitchFamily="34" charset="0"/>
                <a:cs typeface="Calibri" pitchFamily="34" charset="0"/>
              </a:rPr>
              <a:t>Συχνότητα (</a:t>
            </a:r>
            <a:r>
              <a:rPr lang="en-US" sz="1400" b="0" dirty="0" smtClean="0">
                <a:latin typeface="Calibri" pitchFamily="34" charset="0"/>
                <a:cs typeface="Calibri" pitchFamily="34" charset="0"/>
              </a:rPr>
              <a:t>kHz)</a:t>
            </a:r>
            <a:endParaRPr lang="en-US" sz="1400" b="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3581400" y="5181600"/>
            <a:ext cx="2438400" cy="3077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b="0" dirty="0" smtClean="0">
                <a:latin typeface="Calibri" pitchFamily="34" charset="0"/>
                <a:cs typeface="Calibri" pitchFamily="34" charset="0"/>
              </a:rPr>
              <a:t>Χρόνος (δευτερόλεπτα)</a:t>
            </a:r>
            <a:endParaRPr lang="en-US" sz="1400" b="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51674" y="6611779"/>
            <a:ext cx="544065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l-GR" sz="1000" b="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Αρχείο ήχου: </a:t>
            </a:r>
            <a:r>
              <a:rPr lang="en-US" sz="1000" b="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dosits.org</a:t>
            </a:r>
            <a:endParaRPr lang="en-US" sz="1000" b="0" dirty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8" name="Orcinus_orca_dosits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03767" y="5943600"/>
            <a:ext cx="609600" cy="609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432967" y="304800"/>
            <a:ext cx="62780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Ταίριαξε τους ήχους της θάλασσας!</a:t>
            </a:r>
            <a:endParaRPr lang="en-US" sz="32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312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sndAc>
          <p:stSnd>
            <p:snd r:embed="rId5" name="Orcinus_orca_dosits.wav"/>
          </p:stSnd>
        </p:sndAc>
      </p:transition>
    </mc:Choice>
    <mc:Fallback xmlns="">
      <p:transition>
        <p:sndAc>
          <p:stSnd>
            <p:snd r:embed="rId11" name="Orcinus_orca_dosit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12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 bwMode="auto">
          <a:xfrm>
            <a:off x="0" y="0"/>
            <a:ext cx="9144000" cy="1752599"/>
          </a:xfrm>
          <a:prstGeom prst="rect">
            <a:avLst/>
          </a:prstGeom>
          <a:gradFill flip="none" rotWithShape="1">
            <a:gsLst>
              <a:gs pos="72000">
                <a:srgbClr val="D9EAF0"/>
              </a:gs>
              <a:gs pos="0">
                <a:schemeClr val="bg1"/>
              </a:gs>
              <a:gs pos="100000">
                <a:srgbClr val="00B0F0">
                  <a:lumMod val="65000"/>
                </a:srgbClr>
              </a:gs>
            </a:gsLst>
            <a:lin ang="16200000" scaled="1"/>
            <a:tileRect/>
          </a:gra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4" name="Picture 13" descr="A logo with fish and corals&#10;&#10;AI-generated content may be incorrect.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0821"/>
            <a:ext cx="1066800" cy="93597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7620000" y="6474023"/>
            <a:ext cx="1524000" cy="30777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Πίσω στις κάρτες</a:t>
            </a:r>
            <a:endParaRPr lang="en-US" sz="14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6" name="Picture 2" descr="Back Button Icon Png #279717 - Free Icons Library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715000"/>
            <a:ext cx="795010" cy="795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Box 14"/>
          <p:cNvSpPr txBox="1">
            <a:spLocks noChangeArrowheads="1"/>
          </p:cNvSpPr>
          <p:nvPr/>
        </p:nvSpPr>
        <p:spPr bwMode="auto">
          <a:xfrm>
            <a:off x="76200" y="6474023"/>
            <a:ext cx="1066800" cy="30777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dirty="0" smtClean="0">
                <a:solidFill>
                  <a:schemeClr val="bg1">
                    <a:lumMod val="65000"/>
                  </a:schemeClr>
                </a:solidFill>
                <a:latin typeface="Calibri" pitchFamily="34" charset="0"/>
                <a:cs typeface="Calibri" pitchFamily="34" charset="0"/>
              </a:rPr>
              <a:t>Βοήθεια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32967" y="5105400"/>
            <a:ext cx="62780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 err="1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Όρκα</a:t>
            </a:r>
            <a:endParaRPr lang="en-US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en-US" sz="1600" b="0" dirty="0" smtClean="0">
                <a:solidFill>
                  <a:schemeClr val="bg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(</a:t>
            </a:r>
            <a:r>
              <a:rPr lang="en-US" sz="1600" b="0" i="1" dirty="0" err="1" smtClean="0">
                <a:solidFill>
                  <a:schemeClr val="bg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Orcinus</a:t>
            </a:r>
            <a:r>
              <a:rPr lang="en-US" sz="1600" b="0" i="1" dirty="0" smtClean="0">
                <a:solidFill>
                  <a:schemeClr val="bg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 orca</a:t>
            </a:r>
            <a:r>
              <a:rPr lang="en-US" sz="1600" b="0" dirty="0" smtClean="0">
                <a:solidFill>
                  <a:schemeClr val="bg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)</a:t>
            </a:r>
            <a:endParaRPr lang="el-GR" sz="1600" b="0" dirty="0" smtClean="0">
              <a:solidFill>
                <a:schemeClr val="bg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25" y="2031460"/>
            <a:ext cx="8134350" cy="27691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4" name="Rectangle 23"/>
          <p:cNvSpPr/>
          <p:nvPr/>
        </p:nvSpPr>
        <p:spPr>
          <a:xfrm>
            <a:off x="1226189" y="4495800"/>
            <a:ext cx="381000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b="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 pitchFamily="34" charset="0"/>
                <a:cs typeface="Calibri" pitchFamily="34" charset="0"/>
              </a:rPr>
              <a:t>https://commons.wikimedia.org  | </a:t>
            </a:r>
            <a:r>
              <a:rPr lang="en-US" sz="1050" b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alibri" pitchFamily="34" charset="0"/>
                <a:cs typeface="Calibri" pitchFamily="34" charset="0"/>
              </a:rPr>
              <a:t>CC-BY-SA-4.0</a:t>
            </a:r>
            <a:endParaRPr lang="en-US" sz="1050" b="0" dirty="0">
              <a:solidFill>
                <a:schemeClr val="accent1">
                  <a:lumMod val="20000"/>
                  <a:lumOff val="8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5" name="Picture 4" descr="https://mirrors.creativecommons.org/presskit/buttons/88x31/png/by-sa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589" y="4495800"/>
            <a:ext cx="609600" cy="213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1851674" y="6611779"/>
            <a:ext cx="544065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l-GR" sz="1000" b="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Αρχείο ήχου: </a:t>
            </a:r>
            <a:r>
              <a:rPr lang="en-US" sz="1000" b="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dosits.org</a:t>
            </a:r>
            <a:endParaRPr lang="en-US" sz="1000" b="0" dirty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9" name="Orcinus_orca_dosits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03767" y="5943600"/>
            <a:ext cx="609600" cy="6096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432967" y="304800"/>
            <a:ext cx="62780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Ταίριαξε τους ήχους της θάλασσας!</a:t>
            </a:r>
            <a:endParaRPr lang="en-US" sz="32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9645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128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4"/>
          <a:stretch/>
        </p:blipFill>
        <p:spPr>
          <a:xfrm>
            <a:off x="0" y="1404393"/>
            <a:ext cx="9144000" cy="4049214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auto">
          <a:xfrm>
            <a:off x="0" y="1"/>
            <a:ext cx="9144000" cy="1460218"/>
          </a:xfrm>
          <a:prstGeom prst="rect">
            <a:avLst/>
          </a:prstGeom>
          <a:gradFill flip="none" rotWithShape="1">
            <a:gsLst>
              <a:gs pos="72000">
                <a:srgbClr val="D9EAF0"/>
              </a:gs>
              <a:gs pos="0">
                <a:schemeClr val="bg1"/>
              </a:gs>
              <a:gs pos="100000">
                <a:srgbClr val="00B0F0">
                  <a:lumMod val="65000"/>
                </a:srgbClr>
              </a:gs>
            </a:gsLst>
            <a:lin ang="16200000" scaled="1"/>
            <a:tileRect/>
          </a:gra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326" name="Text Box 14"/>
          <p:cNvSpPr txBox="1">
            <a:spLocks noChangeArrowheads="1"/>
          </p:cNvSpPr>
          <p:nvPr/>
        </p:nvSpPr>
        <p:spPr bwMode="auto">
          <a:xfrm>
            <a:off x="7620000" y="6474023"/>
            <a:ext cx="1524000" cy="30777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Πίσω στις κάρτες</a:t>
            </a:r>
            <a:endParaRPr lang="en-US" sz="14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3" name="Picture 12" descr="A logo with fish and corals&#10;&#10;AI-generated content may be incorrect.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0821"/>
            <a:ext cx="1066800" cy="935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Back Button Icon Png #279717 - Free Icons Library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715000"/>
            <a:ext cx="795010" cy="795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 Box 14"/>
          <p:cNvSpPr txBox="1">
            <a:spLocks noChangeArrowheads="1"/>
          </p:cNvSpPr>
          <p:nvPr/>
        </p:nvSpPr>
        <p:spPr bwMode="auto">
          <a:xfrm rot="16200000">
            <a:off x="-722412" y="3237013"/>
            <a:ext cx="1752602" cy="3077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b="0" dirty="0" smtClean="0">
                <a:latin typeface="Calibri" pitchFamily="34" charset="0"/>
                <a:cs typeface="Calibri" pitchFamily="34" charset="0"/>
              </a:rPr>
              <a:t>Συχνότητα (</a:t>
            </a:r>
            <a:r>
              <a:rPr lang="en-US" sz="1400" b="0" dirty="0" smtClean="0">
                <a:latin typeface="Calibri" pitchFamily="34" charset="0"/>
                <a:cs typeface="Calibri" pitchFamily="34" charset="0"/>
              </a:rPr>
              <a:t>kHz)</a:t>
            </a:r>
            <a:endParaRPr lang="en-US" sz="1400" b="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3581400" y="5334000"/>
            <a:ext cx="2438400" cy="3077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b="0" dirty="0" smtClean="0">
                <a:latin typeface="Calibri" pitchFamily="34" charset="0"/>
                <a:cs typeface="Calibri" pitchFamily="34" charset="0"/>
              </a:rPr>
              <a:t>Χρόνος (δευτερόλεπτα)</a:t>
            </a:r>
            <a:endParaRPr lang="en-US" sz="1400" b="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6" name="hmpback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04800" y="5931367"/>
            <a:ext cx="609600" cy="609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851674" y="6611779"/>
            <a:ext cx="544065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l-GR" sz="1000" b="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Αρχείο ήχου: </a:t>
            </a:r>
            <a:r>
              <a:rPr lang="en-US" sz="1000" b="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Macaulay Library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32967" y="304800"/>
            <a:ext cx="62780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Ταίριαξε τους ήχους της θάλασσας!</a:t>
            </a:r>
            <a:endParaRPr lang="en-US" sz="32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083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sndAc>
          <p:stSnd>
            <p:snd r:embed="rId5" name="hmpback2.wav"/>
          </p:stSnd>
        </p:sndAc>
      </p:transition>
    </mc:Choice>
    <mc:Fallback xmlns="">
      <p:transition>
        <p:sndAc>
          <p:stSnd>
            <p:snd r:embed="rId11" name="hmpback2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9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 bwMode="auto">
          <a:xfrm>
            <a:off x="0" y="0"/>
            <a:ext cx="9144000" cy="1752599"/>
          </a:xfrm>
          <a:prstGeom prst="rect">
            <a:avLst/>
          </a:prstGeom>
          <a:gradFill flip="none" rotWithShape="1">
            <a:gsLst>
              <a:gs pos="72000">
                <a:srgbClr val="D9EAF0"/>
              </a:gs>
              <a:gs pos="0">
                <a:schemeClr val="bg1"/>
              </a:gs>
              <a:gs pos="100000">
                <a:srgbClr val="00B0F0">
                  <a:lumMod val="65000"/>
                </a:srgbClr>
              </a:gs>
            </a:gsLst>
            <a:lin ang="16200000" scaled="1"/>
            <a:tileRect/>
          </a:gra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4" name="Picture 13" descr="A logo with fish and corals&#10;&#10;AI-generated content may be incorrect.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0821"/>
            <a:ext cx="1066800" cy="93597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7620000" y="6474023"/>
            <a:ext cx="1524000" cy="30777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Πίσω στις κάρτες</a:t>
            </a:r>
            <a:endParaRPr lang="en-US" sz="14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6" name="Picture 2" descr="Back Button Icon Png #279717 - Free Icons Library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715000"/>
            <a:ext cx="795010" cy="795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Box 14"/>
          <p:cNvSpPr txBox="1">
            <a:spLocks noChangeArrowheads="1"/>
          </p:cNvSpPr>
          <p:nvPr/>
        </p:nvSpPr>
        <p:spPr bwMode="auto">
          <a:xfrm>
            <a:off x="76200" y="6474023"/>
            <a:ext cx="1066800" cy="30777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dirty="0" smtClean="0">
                <a:solidFill>
                  <a:schemeClr val="bg1">
                    <a:lumMod val="65000"/>
                  </a:schemeClr>
                </a:solidFill>
                <a:latin typeface="Calibri" pitchFamily="34" charset="0"/>
                <a:cs typeface="Calibri" pitchFamily="34" charset="0"/>
              </a:rPr>
              <a:t>Βοήθεια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32967" y="5638800"/>
            <a:ext cx="62780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Μεγάπτερη φάλαινα</a:t>
            </a:r>
            <a:endParaRPr lang="en-US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en-US" sz="1600" b="0" dirty="0" smtClean="0">
                <a:solidFill>
                  <a:schemeClr val="bg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(</a:t>
            </a:r>
            <a:r>
              <a:rPr lang="en-US" sz="1600" b="0" i="1" dirty="0" err="1">
                <a:solidFill>
                  <a:schemeClr val="bg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Megaptera</a:t>
            </a:r>
            <a:r>
              <a:rPr lang="en-US" sz="1600" b="0" i="1" dirty="0">
                <a:solidFill>
                  <a:schemeClr val="bg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b="0" i="1" dirty="0" err="1">
                <a:solidFill>
                  <a:schemeClr val="bg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novaeangliae</a:t>
            </a:r>
            <a:r>
              <a:rPr lang="en-US" sz="1600" b="0" dirty="0" smtClean="0">
                <a:solidFill>
                  <a:schemeClr val="bg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)</a:t>
            </a:r>
            <a:endParaRPr lang="el-GR" sz="1600" b="0" dirty="0" smtClean="0">
              <a:solidFill>
                <a:schemeClr val="bg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97" b="5012"/>
          <a:stretch/>
        </p:blipFill>
        <p:spPr>
          <a:xfrm>
            <a:off x="1066800" y="1524000"/>
            <a:ext cx="6934200" cy="39481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Rectangle 22"/>
          <p:cNvSpPr/>
          <p:nvPr/>
        </p:nvSpPr>
        <p:spPr>
          <a:xfrm>
            <a:off x="1736558" y="5181600"/>
            <a:ext cx="381000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b="0" dirty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https://commons.wikimedia.org  | Charles J. </a:t>
            </a:r>
            <a:r>
              <a:rPr lang="en-US" sz="1050" b="0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Sharp, CC-BY-SA-4.0</a:t>
            </a:r>
            <a:endParaRPr lang="en-US" sz="1050" b="0" dirty="0">
              <a:solidFill>
                <a:srgbClr val="00B0F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6" name="Picture 4" descr="https://mirrors.creativecommons.org/presskit/buttons/88x31/png/by-sa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958" y="5201747"/>
            <a:ext cx="609600" cy="213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hmpback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04800" y="5931367"/>
            <a:ext cx="609600" cy="6096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851674" y="6611779"/>
            <a:ext cx="544065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l-GR" sz="1000" b="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Αρχείο ήχου: </a:t>
            </a:r>
            <a:r>
              <a:rPr lang="en-US" sz="1000" b="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Macaulay Library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32967" y="304800"/>
            <a:ext cx="62780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Ταίριαξε τους ήχους της θάλασσας!</a:t>
            </a:r>
            <a:endParaRPr lang="en-US" sz="32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8854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97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00972"/>
            <a:ext cx="9144000" cy="385605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auto">
          <a:xfrm>
            <a:off x="0" y="1"/>
            <a:ext cx="9144000" cy="1460218"/>
          </a:xfrm>
          <a:prstGeom prst="rect">
            <a:avLst/>
          </a:prstGeom>
          <a:gradFill flip="none" rotWithShape="1">
            <a:gsLst>
              <a:gs pos="72000">
                <a:srgbClr val="D9EAF0"/>
              </a:gs>
              <a:gs pos="0">
                <a:schemeClr val="bg1"/>
              </a:gs>
              <a:gs pos="100000">
                <a:srgbClr val="00B0F0">
                  <a:lumMod val="65000"/>
                </a:srgbClr>
              </a:gs>
            </a:gsLst>
            <a:lin ang="16200000" scaled="1"/>
            <a:tileRect/>
          </a:gra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326" name="Text Box 14"/>
          <p:cNvSpPr txBox="1">
            <a:spLocks noChangeArrowheads="1"/>
          </p:cNvSpPr>
          <p:nvPr/>
        </p:nvSpPr>
        <p:spPr bwMode="auto">
          <a:xfrm>
            <a:off x="7620000" y="6474023"/>
            <a:ext cx="1524000" cy="30777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Πίσω στις κάρτες</a:t>
            </a:r>
            <a:endParaRPr lang="en-US" sz="14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3" name="Picture 12" descr="A logo with fish and corals&#10;&#10;AI-generated content may be incorrect.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0821"/>
            <a:ext cx="1066800" cy="935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Back Button Icon Png #279717 - Free Icons Library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715000"/>
            <a:ext cx="795010" cy="795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 Box 14"/>
          <p:cNvSpPr txBox="1">
            <a:spLocks noChangeArrowheads="1"/>
          </p:cNvSpPr>
          <p:nvPr/>
        </p:nvSpPr>
        <p:spPr bwMode="auto">
          <a:xfrm rot="16200000">
            <a:off x="-722412" y="3237013"/>
            <a:ext cx="1752602" cy="3077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b="0" dirty="0" smtClean="0">
                <a:latin typeface="Calibri" pitchFamily="34" charset="0"/>
                <a:cs typeface="Calibri" pitchFamily="34" charset="0"/>
              </a:rPr>
              <a:t>Συχνότητα (</a:t>
            </a:r>
            <a:r>
              <a:rPr lang="en-US" sz="1400" b="0" dirty="0" smtClean="0">
                <a:latin typeface="Calibri" pitchFamily="34" charset="0"/>
                <a:cs typeface="Calibri" pitchFamily="34" charset="0"/>
              </a:rPr>
              <a:t>kHz)</a:t>
            </a:r>
            <a:endParaRPr lang="en-US" sz="1400" b="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3581400" y="5231214"/>
            <a:ext cx="2438400" cy="3077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b="0" dirty="0" smtClean="0">
                <a:latin typeface="Calibri" pitchFamily="34" charset="0"/>
                <a:cs typeface="Calibri" pitchFamily="34" charset="0"/>
              </a:rPr>
              <a:t>Χρόνος (δευτερόλεπτα)</a:t>
            </a:r>
            <a:endParaRPr lang="en-US" sz="1400" b="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" name="fish_vt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07778" y="5943600"/>
            <a:ext cx="609600" cy="6096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851674" y="6611779"/>
            <a:ext cx="544065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l-GR" sz="1000" b="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Αρχείο ήχου: Τμήμα Ωκεανογραφίας και Θαλασσίων Βιοεπιστημών</a:t>
            </a:r>
            <a:endParaRPr lang="en-US" sz="1000" b="0" dirty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32967" y="304800"/>
            <a:ext cx="62780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Ταίριαξε τους ήχους της θάλασσας!</a:t>
            </a:r>
            <a:endParaRPr lang="en-US" sz="32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007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sndAc>
          <p:stSnd>
            <p:snd r:embed="rId5" name="fish_vt.wav"/>
          </p:stSnd>
        </p:sndAc>
      </p:transition>
    </mc:Choice>
    <mc:Fallback xmlns="">
      <p:transition>
        <p:sndAc>
          <p:stSnd>
            <p:snd r:embed="rId11" name="fish_vt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9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 bwMode="auto">
          <a:xfrm>
            <a:off x="0" y="0"/>
            <a:ext cx="9144000" cy="1752599"/>
          </a:xfrm>
          <a:prstGeom prst="rect">
            <a:avLst/>
          </a:prstGeom>
          <a:gradFill flip="none" rotWithShape="1">
            <a:gsLst>
              <a:gs pos="72000">
                <a:srgbClr val="D9EAF0"/>
              </a:gs>
              <a:gs pos="0">
                <a:schemeClr val="bg1"/>
              </a:gs>
              <a:gs pos="100000">
                <a:srgbClr val="00B0F0">
                  <a:lumMod val="65000"/>
                </a:srgbClr>
              </a:gs>
            </a:gsLst>
            <a:lin ang="16200000" scaled="1"/>
            <a:tileRect/>
          </a:gra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4" name="Picture 13" descr="A logo with fish and corals&#10;&#10;AI-generated content may be incorrect.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0821"/>
            <a:ext cx="1066800" cy="93597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7620000" y="6474023"/>
            <a:ext cx="1524000" cy="30777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Πίσω στις κάρτες</a:t>
            </a:r>
            <a:endParaRPr lang="en-US" sz="14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6" name="Picture 2" descr="Back Button Icon Png #279717 - Free Icons Library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715000"/>
            <a:ext cx="795010" cy="795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Box 14"/>
          <p:cNvSpPr txBox="1">
            <a:spLocks noChangeArrowheads="1"/>
          </p:cNvSpPr>
          <p:nvPr/>
        </p:nvSpPr>
        <p:spPr bwMode="auto">
          <a:xfrm>
            <a:off x="76200" y="6474023"/>
            <a:ext cx="1066800" cy="30777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dirty="0" smtClean="0">
                <a:solidFill>
                  <a:schemeClr val="bg1">
                    <a:lumMod val="65000"/>
                  </a:schemeClr>
                </a:solidFill>
                <a:latin typeface="Calibri" pitchFamily="34" charset="0"/>
                <a:cs typeface="Calibri" pitchFamily="34" charset="0"/>
              </a:rPr>
              <a:t>Βοήθεια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32967" y="5638800"/>
            <a:ext cx="62780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 err="1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Σκορπίνα</a:t>
            </a:r>
            <a:endParaRPr lang="en-US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en-US" sz="1600" b="0" dirty="0">
                <a:solidFill>
                  <a:schemeClr val="bg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(</a:t>
            </a:r>
            <a:r>
              <a:rPr lang="en-US" sz="1600" b="0" i="1" dirty="0" err="1">
                <a:solidFill>
                  <a:schemeClr val="bg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Scorpaena</a:t>
            </a:r>
            <a:r>
              <a:rPr lang="en-US" sz="1600" b="0" dirty="0">
                <a:solidFill>
                  <a:schemeClr val="bg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b="0" dirty="0" smtClean="0">
                <a:solidFill>
                  <a:schemeClr val="bg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spp.)</a:t>
            </a:r>
            <a:endParaRPr lang="el-GR" sz="1600" b="0" dirty="0" smtClean="0">
              <a:solidFill>
                <a:schemeClr val="bg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7" name="fish_vt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07778" y="5943600"/>
            <a:ext cx="609600" cy="6096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28"/>
          <a:stretch/>
        </p:blipFill>
        <p:spPr>
          <a:xfrm>
            <a:off x="1325445" y="1371600"/>
            <a:ext cx="6493111" cy="40728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Rectangle 18"/>
          <p:cNvSpPr/>
          <p:nvPr/>
        </p:nvSpPr>
        <p:spPr>
          <a:xfrm>
            <a:off x="1752600" y="5181600"/>
            <a:ext cx="381000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b="0" dirty="0">
                <a:solidFill>
                  <a:schemeClr val="bg2">
                    <a:lumMod val="40000"/>
                    <a:lumOff val="60000"/>
                  </a:schemeClr>
                </a:solidFill>
                <a:latin typeface="Calibri" pitchFamily="34" charset="0"/>
                <a:cs typeface="Calibri" pitchFamily="34" charset="0"/>
              </a:rPr>
              <a:t>https://commons.wikimedia.org  | Lars </a:t>
            </a:r>
            <a:r>
              <a:rPr lang="en-US" sz="1050" b="0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alibri" pitchFamily="34" charset="0"/>
                <a:cs typeface="Calibri" pitchFamily="34" charset="0"/>
              </a:rPr>
              <a:t>Behnke</a:t>
            </a:r>
            <a:r>
              <a:rPr lang="en-US" sz="1050" b="0" dirty="0">
                <a:solidFill>
                  <a:schemeClr val="bg2">
                    <a:lumMod val="40000"/>
                    <a:lumOff val="60000"/>
                  </a:schemeClr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en-US" sz="1050" b="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Calibri" pitchFamily="34" charset="0"/>
                <a:cs typeface="Calibri" pitchFamily="34" charset="0"/>
              </a:rPr>
              <a:t>CC-BY-2.0</a:t>
            </a:r>
            <a:endParaRPr lang="en-US" sz="1050" b="0" dirty="0">
              <a:solidFill>
                <a:schemeClr val="bg2">
                  <a:lumMod val="40000"/>
                  <a:lumOff val="6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0" name="Picture 4" descr="https://mirrors.creativecommons.org/presskit/buttons/88x31/png/by-sa.pn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895"/>
          <a:stretch/>
        </p:blipFill>
        <p:spPr bwMode="auto">
          <a:xfrm>
            <a:off x="1371600" y="5196579"/>
            <a:ext cx="409074" cy="213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1851674" y="6611779"/>
            <a:ext cx="544065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l-GR" sz="1000" b="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Αρχείο ήχου: Τμήμα Ωκεανογραφίας και Θαλασσίων Βιοεπιστημών</a:t>
            </a:r>
            <a:endParaRPr lang="en-US" sz="1000" b="0" dirty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32967" y="304800"/>
            <a:ext cx="62780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Ταίριαξε τους ήχους της θάλασσας!</a:t>
            </a:r>
            <a:endParaRPr lang="en-US" sz="32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9851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95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0927"/>
            <a:ext cx="9144000" cy="437614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auto">
          <a:xfrm>
            <a:off x="0" y="1"/>
            <a:ext cx="9144000" cy="1460218"/>
          </a:xfrm>
          <a:prstGeom prst="rect">
            <a:avLst/>
          </a:prstGeom>
          <a:gradFill flip="none" rotWithShape="1">
            <a:gsLst>
              <a:gs pos="72000">
                <a:srgbClr val="D9EAF0"/>
              </a:gs>
              <a:gs pos="0">
                <a:schemeClr val="bg1"/>
              </a:gs>
              <a:gs pos="100000">
                <a:srgbClr val="00B0F0">
                  <a:lumMod val="65000"/>
                </a:srgbClr>
              </a:gs>
            </a:gsLst>
            <a:lin ang="16200000" scaled="1"/>
            <a:tileRect/>
          </a:gra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326" name="Text Box 14"/>
          <p:cNvSpPr txBox="1">
            <a:spLocks noChangeArrowheads="1"/>
          </p:cNvSpPr>
          <p:nvPr/>
        </p:nvSpPr>
        <p:spPr bwMode="auto">
          <a:xfrm>
            <a:off x="7620000" y="6474023"/>
            <a:ext cx="1524000" cy="30777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Πίσω στις κάρτες</a:t>
            </a:r>
            <a:endParaRPr lang="en-US" sz="14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3" name="Picture 12" descr="A logo with fish and corals&#10;&#10;AI-generated content may be incorrect.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0821"/>
            <a:ext cx="1066800" cy="935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Back Button Icon Png #279717 - Free Icons Library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715000"/>
            <a:ext cx="795010" cy="795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 Box 14"/>
          <p:cNvSpPr txBox="1">
            <a:spLocks noChangeArrowheads="1"/>
          </p:cNvSpPr>
          <p:nvPr/>
        </p:nvSpPr>
        <p:spPr bwMode="auto">
          <a:xfrm rot="16200000">
            <a:off x="-722412" y="3237013"/>
            <a:ext cx="1752602" cy="3077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b="0" dirty="0" smtClean="0">
                <a:latin typeface="Calibri" pitchFamily="34" charset="0"/>
                <a:cs typeface="Calibri" pitchFamily="34" charset="0"/>
              </a:rPr>
              <a:t>Συχνότητα (</a:t>
            </a:r>
            <a:r>
              <a:rPr lang="en-US" sz="1400" b="0" dirty="0" smtClean="0">
                <a:latin typeface="Calibri" pitchFamily="34" charset="0"/>
                <a:cs typeface="Calibri" pitchFamily="34" charset="0"/>
              </a:rPr>
              <a:t>kHz)</a:t>
            </a:r>
            <a:endParaRPr lang="en-US" sz="1400" b="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3581400" y="5483423"/>
            <a:ext cx="2438400" cy="3077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b="0" dirty="0" smtClean="0">
                <a:latin typeface="Calibri" pitchFamily="34" charset="0"/>
                <a:cs typeface="Calibri" pitchFamily="34" charset="0"/>
              </a:rPr>
              <a:t>Χρόνος (δευτερόλεπτα)</a:t>
            </a:r>
            <a:endParaRPr lang="en-US" sz="1400" b="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851674" y="6611779"/>
            <a:ext cx="544065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l-GR" sz="1000" b="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Αρχείο ήχου: Τμήμα Ωκεανογραφίας και Θαλασσίων Βιοεπιστημών</a:t>
            </a:r>
            <a:endParaRPr lang="en-US" sz="1000" b="0" dirty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" name="Tursiops_truncatus_v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19810" y="5943600"/>
            <a:ext cx="609600" cy="609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432967" y="304800"/>
            <a:ext cx="62780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Ταίριαξε τους ήχους της θάλασσας!</a:t>
            </a:r>
            <a:endParaRPr lang="en-US" sz="32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5191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sndAc>
          <p:stSnd>
            <p:snd r:embed="rId5" name="Tursiops_truncatus_vt.wav"/>
          </p:stSnd>
        </p:sndAc>
      </p:transition>
    </mc:Choice>
    <mc:Fallback xmlns="">
      <p:transition>
        <p:sndAc>
          <p:stSnd>
            <p:snd r:embed="rId11" name="Tursiops_truncatus_vt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1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 bwMode="auto">
          <a:xfrm>
            <a:off x="0" y="0"/>
            <a:ext cx="9144000" cy="1752599"/>
          </a:xfrm>
          <a:prstGeom prst="rect">
            <a:avLst/>
          </a:prstGeom>
          <a:gradFill flip="none" rotWithShape="1">
            <a:gsLst>
              <a:gs pos="72000">
                <a:srgbClr val="D9EAF0"/>
              </a:gs>
              <a:gs pos="0">
                <a:schemeClr val="bg1"/>
              </a:gs>
              <a:gs pos="100000">
                <a:srgbClr val="00B0F0">
                  <a:lumMod val="65000"/>
                </a:srgbClr>
              </a:gs>
            </a:gsLst>
            <a:lin ang="16200000" scaled="1"/>
            <a:tileRect/>
          </a:gra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4" name="Picture 13" descr="A logo with fish and corals&#10;&#10;AI-generated content may be incorrect.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0821"/>
            <a:ext cx="1066800" cy="93597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7620000" y="6474023"/>
            <a:ext cx="1524000" cy="30777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Πίσω στις κάρτες</a:t>
            </a:r>
            <a:endParaRPr lang="en-US" sz="14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6" name="Picture 2" descr="Back Button Icon Png #279717 - Free Icons Library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715000"/>
            <a:ext cx="795010" cy="795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Box 14"/>
          <p:cNvSpPr txBox="1">
            <a:spLocks noChangeArrowheads="1"/>
          </p:cNvSpPr>
          <p:nvPr/>
        </p:nvSpPr>
        <p:spPr bwMode="auto">
          <a:xfrm>
            <a:off x="76200" y="6474023"/>
            <a:ext cx="1066800" cy="30777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dirty="0" smtClean="0">
                <a:solidFill>
                  <a:schemeClr val="bg1">
                    <a:lumMod val="65000"/>
                  </a:schemeClr>
                </a:solidFill>
                <a:latin typeface="Calibri" pitchFamily="34" charset="0"/>
                <a:cs typeface="Calibri" pitchFamily="34" charset="0"/>
              </a:rPr>
              <a:t>Βοήθεια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32967" y="5257800"/>
            <a:ext cx="62780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Ρινοδέλφινο</a:t>
            </a:r>
            <a:endParaRPr lang="en-US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en-US" sz="1600" b="0" dirty="0" smtClean="0">
                <a:solidFill>
                  <a:schemeClr val="bg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(</a:t>
            </a:r>
            <a:r>
              <a:rPr lang="en-US" sz="1600" b="0" i="1" dirty="0" err="1" smtClean="0">
                <a:solidFill>
                  <a:schemeClr val="bg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Tursiops</a:t>
            </a:r>
            <a:r>
              <a:rPr lang="en-US" sz="1600" b="0" i="1" dirty="0" smtClean="0">
                <a:solidFill>
                  <a:schemeClr val="bg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b="0" i="1" dirty="0" err="1" smtClean="0">
                <a:solidFill>
                  <a:schemeClr val="bg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truncatus</a:t>
            </a:r>
            <a:r>
              <a:rPr lang="en-US" sz="1600" b="0" dirty="0" smtClean="0">
                <a:solidFill>
                  <a:schemeClr val="bg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)</a:t>
            </a:r>
            <a:endParaRPr lang="el-GR" sz="1600" b="0" dirty="0" smtClean="0">
              <a:solidFill>
                <a:schemeClr val="bg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851674" y="6611779"/>
            <a:ext cx="544065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l-GR" sz="1000" b="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Αρχείο ήχου: Τμήμα Ωκεανογραφίας και Θαλασσίων Βιοεπιστημών</a:t>
            </a:r>
            <a:endParaRPr lang="en-US" sz="1000" b="0" dirty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3" name="Tursiops_truncatus_v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19810" y="5943600"/>
            <a:ext cx="609600" cy="6096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5" r="3352"/>
          <a:stretch/>
        </p:blipFill>
        <p:spPr>
          <a:xfrm>
            <a:off x="579558" y="1752599"/>
            <a:ext cx="8107242" cy="31242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Rectangle 18"/>
          <p:cNvSpPr/>
          <p:nvPr/>
        </p:nvSpPr>
        <p:spPr>
          <a:xfrm>
            <a:off x="914400" y="4521242"/>
            <a:ext cx="381000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latin typeface="Calibri" pitchFamily="34" charset="0"/>
                <a:cs typeface="Calibri" pitchFamily="34" charset="0"/>
              </a:rPr>
              <a:t>https://</a:t>
            </a:r>
            <a:r>
              <a:rPr lang="en-US" sz="1050" b="0" dirty="0" smtClean="0">
                <a:solidFill>
                  <a:schemeClr val="bg1">
                    <a:lumMod val="95000"/>
                  </a:schemeClr>
                </a:solidFill>
                <a:latin typeface="Calibri" pitchFamily="34" charset="0"/>
                <a:cs typeface="Calibri" pitchFamily="34" charset="0"/>
              </a:rPr>
              <a:t>commons.wikimedia.org</a:t>
            </a:r>
            <a:endParaRPr lang="en-US" sz="1050" b="0" dirty="0">
              <a:solidFill>
                <a:schemeClr val="bg1">
                  <a:lumMod val="9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5" name="Picture 2" descr="Public domain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495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1432967" y="304800"/>
            <a:ext cx="62780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Ταίριαξε τους ήχους της θάλασσας!</a:t>
            </a:r>
            <a:endParaRPr lang="en-US" sz="32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3509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14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0"/>
            <a:ext cx="9144000" cy="3717479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auto">
          <a:xfrm>
            <a:off x="0" y="1"/>
            <a:ext cx="9144000" cy="1460218"/>
          </a:xfrm>
          <a:prstGeom prst="rect">
            <a:avLst/>
          </a:prstGeom>
          <a:gradFill flip="none" rotWithShape="1">
            <a:gsLst>
              <a:gs pos="72000">
                <a:srgbClr val="D9EAF0"/>
              </a:gs>
              <a:gs pos="0">
                <a:schemeClr val="bg1"/>
              </a:gs>
              <a:gs pos="100000">
                <a:srgbClr val="00B0F0">
                  <a:lumMod val="65000"/>
                </a:srgbClr>
              </a:gs>
            </a:gsLst>
            <a:lin ang="16200000" scaled="1"/>
            <a:tileRect/>
          </a:gra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326" name="Text Box 14"/>
          <p:cNvSpPr txBox="1">
            <a:spLocks noChangeArrowheads="1"/>
          </p:cNvSpPr>
          <p:nvPr/>
        </p:nvSpPr>
        <p:spPr bwMode="auto">
          <a:xfrm>
            <a:off x="7620000" y="6474023"/>
            <a:ext cx="1524000" cy="30777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Πίσω στις κάρτες</a:t>
            </a:r>
            <a:endParaRPr lang="en-US" sz="14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3" name="Picture 12" descr="A logo with fish and corals&#10;&#10;AI-generated content may be incorrect.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0821"/>
            <a:ext cx="1066800" cy="935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Back Button Icon Png #279717 - Free Icons Library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715000"/>
            <a:ext cx="795010" cy="795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 Box 14"/>
          <p:cNvSpPr txBox="1">
            <a:spLocks noChangeArrowheads="1"/>
          </p:cNvSpPr>
          <p:nvPr/>
        </p:nvSpPr>
        <p:spPr bwMode="auto">
          <a:xfrm rot="16200000">
            <a:off x="-722412" y="3237013"/>
            <a:ext cx="1752602" cy="3077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b="0" dirty="0" smtClean="0">
                <a:latin typeface="Calibri" pitchFamily="34" charset="0"/>
                <a:cs typeface="Calibri" pitchFamily="34" charset="0"/>
              </a:rPr>
              <a:t>Συχνότητα (</a:t>
            </a:r>
            <a:r>
              <a:rPr lang="en-US" sz="1400" b="0" dirty="0" smtClean="0">
                <a:latin typeface="Calibri" pitchFamily="34" charset="0"/>
                <a:cs typeface="Calibri" pitchFamily="34" charset="0"/>
              </a:rPr>
              <a:t>kHz)</a:t>
            </a:r>
            <a:endParaRPr lang="en-US" sz="1400" b="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3581400" y="5105400"/>
            <a:ext cx="2438400" cy="3077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b="0" dirty="0" smtClean="0">
                <a:latin typeface="Calibri" pitchFamily="34" charset="0"/>
                <a:cs typeface="Calibri" pitchFamily="34" charset="0"/>
              </a:rPr>
              <a:t>Χρόνος (δευτερόλεπτα)</a:t>
            </a:r>
            <a:endParaRPr lang="en-US" sz="1400" b="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851674" y="6611779"/>
            <a:ext cx="544065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l-GR" sz="1000" b="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Αρχείο ήχου: </a:t>
            </a:r>
            <a:r>
              <a:rPr lang="en-US" sz="1000" b="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CIBRA</a:t>
            </a:r>
            <a:endParaRPr lang="en-US" sz="1000" b="0" dirty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sperm_whale_cibra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27831" y="5943600"/>
            <a:ext cx="609600" cy="609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432967" y="304800"/>
            <a:ext cx="62780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Ταίριαξε τους ήχους της θάλασσας!</a:t>
            </a:r>
            <a:endParaRPr lang="en-US" sz="32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4565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sndAc>
          <p:stSnd>
            <p:snd r:embed="rId5" name="sperm_whale_cibra.wav"/>
          </p:stSnd>
        </p:sndAc>
      </p:transition>
    </mc:Choice>
    <mc:Fallback xmlns="">
      <p:transition>
        <p:sndAc>
          <p:stSnd>
            <p:snd r:embed="rId11" name="sperm_whale_cib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6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 bwMode="auto">
          <a:xfrm>
            <a:off x="0" y="0"/>
            <a:ext cx="9144000" cy="1752599"/>
          </a:xfrm>
          <a:prstGeom prst="rect">
            <a:avLst/>
          </a:prstGeom>
          <a:gradFill flip="none" rotWithShape="1">
            <a:gsLst>
              <a:gs pos="72000">
                <a:srgbClr val="D9EAF0"/>
              </a:gs>
              <a:gs pos="0">
                <a:schemeClr val="bg1"/>
              </a:gs>
              <a:gs pos="100000">
                <a:srgbClr val="00B0F0">
                  <a:lumMod val="65000"/>
                </a:srgbClr>
              </a:gs>
            </a:gsLst>
            <a:lin ang="16200000" scaled="1"/>
            <a:tileRect/>
          </a:gra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4" name="Picture 13" descr="A logo with fish and corals&#10;&#10;AI-generated content may be incorrect.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0821"/>
            <a:ext cx="1066800" cy="93597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7620000" y="6474023"/>
            <a:ext cx="1524000" cy="30777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Πίσω στις κάρτες</a:t>
            </a:r>
            <a:endParaRPr lang="en-US" sz="14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6" name="Picture 2" descr="Back Button Icon Png #279717 - Free Icons Library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715000"/>
            <a:ext cx="795010" cy="795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Box 14"/>
          <p:cNvSpPr txBox="1">
            <a:spLocks noChangeArrowheads="1"/>
          </p:cNvSpPr>
          <p:nvPr/>
        </p:nvSpPr>
        <p:spPr bwMode="auto">
          <a:xfrm>
            <a:off x="76200" y="6474023"/>
            <a:ext cx="1066800" cy="30777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dirty="0" smtClean="0">
                <a:solidFill>
                  <a:schemeClr val="bg1">
                    <a:lumMod val="65000"/>
                  </a:schemeClr>
                </a:solidFill>
                <a:latin typeface="Calibri" pitchFamily="34" charset="0"/>
                <a:cs typeface="Calibri" pitchFamily="34" charset="0"/>
              </a:rPr>
              <a:t>Βοήθεια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32967" y="5540514"/>
            <a:ext cx="62780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Φυσητήρας</a:t>
            </a:r>
            <a:endParaRPr lang="en-US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en-US" sz="1600" b="0" dirty="0" smtClean="0">
                <a:solidFill>
                  <a:schemeClr val="bg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(</a:t>
            </a:r>
            <a:r>
              <a:rPr lang="en-US" sz="1600" b="0" i="1" dirty="0" err="1" smtClean="0">
                <a:solidFill>
                  <a:schemeClr val="bg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Physeter</a:t>
            </a:r>
            <a:r>
              <a:rPr lang="en-US" sz="1600" b="0" i="1" dirty="0" smtClean="0">
                <a:solidFill>
                  <a:schemeClr val="bg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b="0" i="1" dirty="0" err="1" smtClean="0">
                <a:solidFill>
                  <a:schemeClr val="bg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macrocephalus</a:t>
            </a:r>
            <a:r>
              <a:rPr lang="en-US" sz="1600" b="0" dirty="0" smtClean="0">
                <a:solidFill>
                  <a:schemeClr val="bg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)</a:t>
            </a:r>
            <a:endParaRPr lang="el-GR" sz="1600" b="0" dirty="0" smtClean="0">
              <a:solidFill>
                <a:schemeClr val="bg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7" name="sperm_whale_cibra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27831" y="5943600"/>
            <a:ext cx="609600" cy="609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864" y="1651397"/>
            <a:ext cx="7436272" cy="37588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Rectangle 19"/>
          <p:cNvSpPr/>
          <p:nvPr/>
        </p:nvSpPr>
        <p:spPr>
          <a:xfrm>
            <a:off x="1524000" y="5156284"/>
            <a:ext cx="381000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b="0" dirty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https://commons.wikimedia.org  | Gabriel </a:t>
            </a:r>
            <a:r>
              <a:rPr lang="en-US" sz="1050" b="0" dirty="0" err="1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Barathieu</a:t>
            </a:r>
            <a:r>
              <a:rPr lang="en-US" sz="1050" b="0" dirty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en-US" sz="1050" b="0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CC-BY-SA-2.0</a:t>
            </a:r>
            <a:endParaRPr lang="en-US" sz="1050" b="0" dirty="0">
              <a:solidFill>
                <a:srgbClr val="00B0F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2" name="Picture 4" descr="https://mirrors.creativecommons.org/presskit/buttons/88x31/png/by-sa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176431"/>
            <a:ext cx="609600" cy="213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1851674" y="6611779"/>
            <a:ext cx="544065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l-GR" sz="1000" b="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Αρχείο ήχου: </a:t>
            </a:r>
            <a:r>
              <a:rPr lang="en-US" sz="1000" b="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CIBRA</a:t>
            </a:r>
            <a:endParaRPr lang="en-US" sz="1000" b="0" dirty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32967" y="304800"/>
            <a:ext cx="62780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Ταίριαξε τους ήχους της θάλασσας!</a:t>
            </a:r>
            <a:endParaRPr lang="en-US" sz="32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1931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6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05262"/>
            <a:ext cx="9144000" cy="384747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auto">
          <a:xfrm>
            <a:off x="0" y="1"/>
            <a:ext cx="9144000" cy="1460218"/>
          </a:xfrm>
          <a:prstGeom prst="rect">
            <a:avLst/>
          </a:prstGeom>
          <a:gradFill flip="none" rotWithShape="1">
            <a:gsLst>
              <a:gs pos="72000">
                <a:srgbClr val="D9EAF0"/>
              </a:gs>
              <a:gs pos="0">
                <a:schemeClr val="bg1"/>
              </a:gs>
              <a:gs pos="100000">
                <a:srgbClr val="00B0F0">
                  <a:lumMod val="65000"/>
                </a:srgbClr>
              </a:gs>
            </a:gsLst>
            <a:lin ang="16200000" scaled="1"/>
            <a:tileRect/>
          </a:gra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326" name="Text Box 14"/>
          <p:cNvSpPr txBox="1">
            <a:spLocks noChangeArrowheads="1"/>
          </p:cNvSpPr>
          <p:nvPr/>
        </p:nvSpPr>
        <p:spPr bwMode="auto">
          <a:xfrm>
            <a:off x="7620000" y="6474023"/>
            <a:ext cx="1524000" cy="30777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Πίσω στις κάρτες</a:t>
            </a:r>
            <a:endParaRPr lang="en-US" sz="14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3" name="Picture 12" descr="A logo with fish and corals&#10;&#10;AI-generated content may be incorrect.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0821"/>
            <a:ext cx="1066800" cy="935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Back Button Icon Png #279717 - Free Icons Library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715000"/>
            <a:ext cx="795010" cy="795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 Box 14"/>
          <p:cNvSpPr txBox="1">
            <a:spLocks noChangeArrowheads="1"/>
          </p:cNvSpPr>
          <p:nvPr/>
        </p:nvSpPr>
        <p:spPr bwMode="auto">
          <a:xfrm rot="16200000">
            <a:off x="-722412" y="3237013"/>
            <a:ext cx="1752602" cy="3077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b="0" dirty="0" smtClean="0">
                <a:latin typeface="Calibri" pitchFamily="34" charset="0"/>
                <a:cs typeface="Calibri" pitchFamily="34" charset="0"/>
              </a:rPr>
              <a:t>Συχνότητα (</a:t>
            </a:r>
            <a:r>
              <a:rPr lang="en-US" sz="1400" b="0" dirty="0" smtClean="0">
                <a:latin typeface="Calibri" pitchFamily="34" charset="0"/>
                <a:cs typeface="Calibri" pitchFamily="34" charset="0"/>
              </a:rPr>
              <a:t>kHz)</a:t>
            </a:r>
            <a:endParaRPr lang="en-US" sz="1400" b="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3581400" y="5222738"/>
            <a:ext cx="2438400" cy="3077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b="0" dirty="0" smtClean="0">
                <a:latin typeface="Calibri" pitchFamily="34" charset="0"/>
                <a:cs typeface="Calibri" pitchFamily="34" charset="0"/>
              </a:rPr>
              <a:t>Χρόνος (δευτερόλεπτα)</a:t>
            </a:r>
            <a:endParaRPr lang="en-US" sz="1400" b="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51674" y="6611779"/>
            <a:ext cx="544065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l-GR" sz="1000" b="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Αρχείο ήχου: </a:t>
            </a:r>
            <a:r>
              <a:rPr lang="en-US" sz="1000" b="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dosits.org</a:t>
            </a:r>
            <a:endParaRPr lang="en-US" sz="1000" b="0" dirty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" name="weddel_seal_dosits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04800" y="5943600"/>
            <a:ext cx="609600" cy="6096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432967" y="304800"/>
            <a:ext cx="62780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Ταίριαξε τους ήχους της θάλασσας!</a:t>
            </a:r>
            <a:endParaRPr lang="en-US" sz="32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1629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sndAc>
          <p:stSnd>
            <p:snd r:embed="rId5" name="weddel_seal_dosits.wav"/>
          </p:stSnd>
        </p:sndAc>
      </p:transition>
    </mc:Choice>
    <mc:Fallback xmlns="">
      <p:transition>
        <p:sndAc>
          <p:stSnd>
            <p:snd r:embed="rId11" name="weddel_seal_dosit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2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 bwMode="auto">
          <a:xfrm>
            <a:off x="0" y="0"/>
            <a:ext cx="9144000" cy="1752599"/>
          </a:xfrm>
          <a:prstGeom prst="rect">
            <a:avLst/>
          </a:prstGeom>
          <a:gradFill flip="none" rotWithShape="1">
            <a:gsLst>
              <a:gs pos="72000">
                <a:srgbClr val="D9EAF0"/>
              </a:gs>
              <a:gs pos="0">
                <a:schemeClr val="bg1"/>
              </a:gs>
              <a:gs pos="100000">
                <a:srgbClr val="00B0F0">
                  <a:lumMod val="65000"/>
                </a:srgbClr>
              </a:gs>
            </a:gsLst>
            <a:lin ang="16200000" scaled="1"/>
            <a:tileRect/>
          </a:gra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4" name="Picture 13" descr="A logo with fish and corals&#10;&#10;AI-generated content may be incorrect.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0821"/>
            <a:ext cx="1066800" cy="93597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7620000" y="6474023"/>
            <a:ext cx="1524000" cy="30777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Πίσω στις κάρτες</a:t>
            </a:r>
            <a:endParaRPr lang="en-US" sz="14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6" name="Picture 2" descr="Back Button Icon Png #279717 - Free Icons Library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715000"/>
            <a:ext cx="795010" cy="795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Box 14"/>
          <p:cNvSpPr txBox="1">
            <a:spLocks noChangeArrowheads="1"/>
          </p:cNvSpPr>
          <p:nvPr/>
        </p:nvSpPr>
        <p:spPr bwMode="auto">
          <a:xfrm>
            <a:off x="76200" y="6474023"/>
            <a:ext cx="1066800" cy="30777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dirty="0" smtClean="0">
                <a:solidFill>
                  <a:schemeClr val="bg1">
                    <a:lumMod val="65000"/>
                  </a:schemeClr>
                </a:solidFill>
                <a:latin typeface="Calibri" pitchFamily="34" charset="0"/>
                <a:cs typeface="Calibri" pitchFamily="34" charset="0"/>
              </a:rPr>
              <a:t>Βοήθεια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32967" y="5616714"/>
            <a:ext cx="62780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Φώκια Γουέντελ</a:t>
            </a:r>
            <a:endParaRPr lang="en-US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en-US" sz="1600" b="0" dirty="0" smtClean="0">
                <a:solidFill>
                  <a:schemeClr val="bg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(</a:t>
            </a:r>
            <a:r>
              <a:rPr lang="en-US" sz="1600" b="0" i="1" dirty="0" err="1" smtClean="0">
                <a:solidFill>
                  <a:schemeClr val="bg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Leptonychotes</a:t>
            </a:r>
            <a:r>
              <a:rPr lang="en-US" sz="1600" b="0" i="1" dirty="0" smtClean="0">
                <a:solidFill>
                  <a:schemeClr val="bg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b="0" i="1" dirty="0" err="1" smtClean="0">
                <a:solidFill>
                  <a:schemeClr val="bg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weddellii</a:t>
            </a:r>
            <a:r>
              <a:rPr lang="en-US" sz="1600" b="0" dirty="0" smtClean="0">
                <a:solidFill>
                  <a:schemeClr val="bg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)</a:t>
            </a:r>
            <a:endParaRPr lang="el-GR" sz="1600" b="0" dirty="0" smtClean="0">
              <a:solidFill>
                <a:schemeClr val="bg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851674" y="6611779"/>
            <a:ext cx="544065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l-GR" sz="1000" b="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Αρχείο ήχου: </a:t>
            </a:r>
            <a:r>
              <a:rPr lang="en-US" sz="1000" b="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dosits.org</a:t>
            </a:r>
            <a:endParaRPr lang="en-US" sz="1000" b="0" dirty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3" name="weddel_seal_dosits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04800" y="5943600"/>
            <a:ext cx="609600" cy="6096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98"/>
          <a:stretch/>
        </p:blipFill>
        <p:spPr>
          <a:xfrm>
            <a:off x="1104900" y="1338276"/>
            <a:ext cx="6934200" cy="41481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Rectangle 16"/>
          <p:cNvSpPr/>
          <p:nvPr/>
        </p:nvSpPr>
        <p:spPr>
          <a:xfrm>
            <a:off x="1828800" y="5156284"/>
            <a:ext cx="381000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b="0" dirty="0">
                <a:solidFill>
                  <a:schemeClr val="bg1">
                    <a:lumMod val="85000"/>
                  </a:schemeClr>
                </a:solidFill>
                <a:latin typeface="Calibri" pitchFamily="34" charset="0"/>
                <a:cs typeface="Calibri" pitchFamily="34" charset="0"/>
              </a:rPr>
              <a:t>www.inaturalist.org, </a:t>
            </a:r>
            <a:r>
              <a:rPr lang="en-US" sz="1050" b="0" dirty="0" smtClean="0">
                <a:solidFill>
                  <a:schemeClr val="bg1">
                    <a:lumMod val="85000"/>
                  </a:schemeClr>
                </a:solidFill>
                <a:latin typeface="Calibri" pitchFamily="34" charset="0"/>
                <a:cs typeface="Calibri" pitchFamily="34" charset="0"/>
              </a:rPr>
              <a:t>CC-BY-SA</a:t>
            </a:r>
            <a:endParaRPr lang="en-US" sz="1050" b="0" dirty="0">
              <a:solidFill>
                <a:schemeClr val="bg1">
                  <a:lumMod val="8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0" name="Picture 4" descr="https://mirrors.creativecommons.org/presskit/buttons/88x31/png/by-sa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5176431"/>
            <a:ext cx="609600" cy="213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1432967" y="304800"/>
            <a:ext cx="62780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Ταίριαξε τους ήχους της θάλασσας!</a:t>
            </a:r>
            <a:endParaRPr lang="en-US" sz="32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0314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25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7800"/>
            <a:ext cx="9144000" cy="4136422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auto">
          <a:xfrm>
            <a:off x="0" y="1"/>
            <a:ext cx="9144000" cy="1460218"/>
          </a:xfrm>
          <a:prstGeom prst="rect">
            <a:avLst/>
          </a:prstGeom>
          <a:gradFill flip="none" rotWithShape="1">
            <a:gsLst>
              <a:gs pos="72000">
                <a:srgbClr val="D9EAF0"/>
              </a:gs>
              <a:gs pos="0">
                <a:schemeClr val="bg1"/>
              </a:gs>
              <a:gs pos="100000">
                <a:srgbClr val="00B0F0">
                  <a:lumMod val="65000"/>
                </a:srgbClr>
              </a:gs>
            </a:gsLst>
            <a:lin ang="16200000" scaled="1"/>
            <a:tileRect/>
          </a:gra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326" name="Text Box 14"/>
          <p:cNvSpPr txBox="1">
            <a:spLocks noChangeArrowheads="1"/>
          </p:cNvSpPr>
          <p:nvPr/>
        </p:nvSpPr>
        <p:spPr bwMode="auto">
          <a:xfrm>
            <a:off x="7620000" y="6474023"/>
            <a:ext cx="1524000" cy="30777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Πίσω στις κάρτες</a:t>
            </a:r>
            <a:endParaRPr lang="en-US" sz="14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3" name="Picture 12" descr="A logo with fish and corals&#10;&#10;AI-generated content may be incorrect.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0821"/>
            <a:ext cx="1066800" cy="935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Back Button Icon Png #279717 - Free Icons Library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715000"/>
            <a:ext cx="795010" cy="795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 Box 14"/>
          <p:cNvSpPr txBox="1">
            <a:spLocks noChangeArrowheads="1"/>
          </p:cNvSpPr>
          <p:nvPr/>
        </p:nvSpPr>
        <p:spPr bwMode="auto">
          <a:xfrm rot="16200000">
            <a:off x="-722412" y="3237013"/>
            <a:ext cx="1752602" cy="3077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b="0" dirty="0" smtClean="0">
                <a:latin typeface="Calibri" pitchFamily="34" charset="0"/>
                <a:cs typeface="Calibri" pitchFamily="34" charset="0"/>
              </a:rPr>
              <a:t>Συχνότητα (</a:t>
            </a:r>
            <a:r>
              <a:rPr lang="en-US" sz="1400" b="0" dirty="0" smtClean="0">
                <a:latin typeface="Calibri" pitchFamily="34" charset="0"/>
                <a:cs typeface="Calibri" pitchFamily="34" charset="0"/>
              </a:rPr>
              <a:t>kHz)</a:t>
            </a:r>
            <a:endParaRPr lang="en-US" sz="1400" b="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3581400" y="5427276"/>
            <a:ext cx="2438400" cy="3077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b="0" dirty="0" smtClean="0">
                <a:latin typeface="Calibri" pitchFamily="34" charset="0"/>
                <a:cs typeface="Calibri" pitchFamily="34" charset="0"/>
              </a:rPr>
              <a:t>Χρόνος (δευτερόλεπτα)</a:t>
            </a:r>
            <a:endParaRPr lang="en-US" sz="1400" b="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51674" y="6611779"/>
            <a:ext cx="544065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l-GR" sz="1000" b="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Αρχείο ήχου: </a:t>
            </a:r>
            <a:r>
              <a:rPr lang="en-US" sz="1000" b="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dosits.org</a:t>
            </a:r>
            <a:endParaRPr lang="en-US" sz="1000" b="0" dirty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Mantis_shrimp_dosits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18777" y="5943600"/>
            <a:ext cx="609600" cy="6096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432967" y="304800"/>
            <a:ext cx="62780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Ταίριαξε τους ήχους της θάλασσας!</a:t>
            </a:r>
            <a:endParaRPr lang="en-US" sz="32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2853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sndAc>
          <p:stSnd>
            <p:snd r:embed="rId5" name="Mantis_shrimp_dosits.wav"/>
          </p:stSnd>
        </p:sndAc>
      </p:transition>
    </mc:Choice>
    <mc:Fallback xmlns="">
      <p:transition>
        <p:sndAc>
          <p:stSnd>
            <p:snd r:embed="rId11" name="Mantis_shrimp_dosit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8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 bwMode="auto">
          <a:xfrm>
            <a:off x="0" y="0"/>
            <a:ext cx="9144000" cy="1752599"/>
          </a:xfrm>
          <a:prstGeom prst="rect">
            <a:avLst/>
          </a:prstGeom>
          <a:gradFill flip="none" rotWithShape="1">
            <a:gsLst>
              <a:gs pos="72000">
                <a:srgbClr val="D9EAF0"/>
              </a:gs>
              <a:gs pos="0">
                <a:schemeClr val="bg1"/>
              </a:gs>
              <a:gs pos="100000">
                <a:srgbClr val="00B0F0">
                  <a:lumMod val="65000"/>
                </a:srgbClr>
              </a:gs>
            </a:gsLst>
            <a:lin ang="16200000" scaled="1"/>
            <a:tileRect/>
          </a:gra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4" name="Picture 13" descr="A logo with fish and corals&#10;&#10;AI-generated content may be incorrect.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0821"/>
            <a:ext cx="1066800" cy="93597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7620000" y="6474023"/>
            <a:ext cx="1524000" cy="30777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Πίσω στις κάρτες</a:t>
            </a:r>
            <a:endParaRPr lang="en-US" sz="14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6" name="Picture 2" descr="Back Button Icon Png #279717 - Free Icons Library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715000"/>
            <a:ext cx="795010" cy="795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Box 14"/>
          <p:cNvSpPr txBox="1">
            <a:spLocks noChangeArrowheads="1"/>
          </p:cNvSpPr>
          <p:nvPr/>
        </p:nvSpPr>
        <p:spPr bwMode="auto">
          <a:xfrm>
            <a:off x="76200" y="6474023"/>
            <a:ext cx="1066800" cy="30777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1400" dirty="0" smtClean="0">
                <a:solidFill>
                  <a:schemeClr val="bg1">
                    <a:lumMod val="65000"/>
                  </a:schemeClr>
                </a:solidFill>
                <a:latin typeface="Calibri" pitchFamily="34" charset="0"/>
                <a:cs typeface="Calibri" pitchFamily="34" charset="0"/>
              </a:rPr>
              <a:t>Βοήθεια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32967" y="5616714"/>
            <a:ext cx="62780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Γαρίδα Μάντις</a:t>
            </a:r>
            <a:endParaRPr lang="en-US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en-US" sz="1600" b="0" dirty="0">
                <a:solidFill>
                  <a:schemeClr val="bg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(</a:t>
            </a:r>
            <a:r>
              <a:rPr lang="en-US" sz="1600" b="0" i="1" dirty="0" err="1">
                <a:solidFill>
                  <a:schemeClr val="bg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Hemisquilla</a:t>
            </a:r>
            <a:r>
              <a:rPr lang="en-US" sz="1600" b="0" i="1" dirty="0">
                <a:solidFill>
                  <a:schemeClr val="bg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b="0" i="1" dirty="0" err="1">
                <a:solidFill>
                  <a:schemeClr val="bg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californiensis</a:t>
            </a:r>
            <a:r>
              <a:rPr lang="en-US" sz="1600" b="0" dirty="0">
                <a:solidFill>
                  <a:schemeClr val="bg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)</a:t>
            </a:r>
            <a:endParaRPr lang="el-GR" sz="1600" b="0" dirty="0" smtClean="0">
              <a:solidFill>
                <a:schemeClr val="bg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851674" y="6611779"/>
            <a:ext cx="544065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l-GR" sz="1000" b="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Αρχείο ήχου: </a:t>
            </a:r>
            <a:r>
              <a:rPr lang="en-US" sz="1000" b="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dosits.org</a:t>
            </a:r>
            <a:endParaRPr lang="en-US" sz="1000" b="0" dirty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7" name="Mantis_shrimp_dosits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18777" y="5943600"/>
            <a:ext cx="609600" cy="609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371600"/>
            <a:ext cx="6096000" cy="40647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TextBox 19"/>
          <p:cNvSpPr txBox="1"/>
          <p:nvPr/>
        </p:nvSpPr>
        <p:spPr>
          <a:xfrm>
            <a:off x="1432967" y="304800"/>
            <a:ext cx="62780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Ταίριαξε τους ήχους της θάλασσας!</a:t>
            </a:r>
            <a:endParaRPr lang="en-US" sz="32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901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87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heme_vt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F0F072"/>
      </a:accent2>
      <a:accent3>
        <a:srgbClr val="FFFFFF"/>
      </a:accent3>
      <a:accent4>
        <a:srgbClr val="000000"/>
      </a:accent4>
      <a:accent5>
        <a:srgbClr val="AAE2CA"/>
      </a:accent5>
      <a:accent6>
        <a:srgbClr val="D9D967"/>
      </a:accent6>
      <a:hlink>
        <a:srgbClr val="001AD0"/>
      </a:hlink>
      <a:folHlink>
        <a:srgbClr val="000000"/>
      </a:folHlink>
    </a:clrScheme>
    <a:fontScheme name="Blank Presentation">
      <a:majorFont>
        <a:latin typeface="Time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F0F2FF"/>
            </a:gs>
            <a:gs pos="100000">
              <a:srgbClr val="A4ABFF"/>
            </a:gs>
          </a:gsLst>
          <a:path path="rect">
            <a:fillToRect l="50000" t="50000" r="50000" b="50000"/>
          </a:path>
        </a:gradFill>
        <a:ln>
          <a:noFill/>
        </a:ln>
        <a:effectLst/>
        <a:extLst>
          <a:ext uri="{91240B29-F687-4F45-9708-019B960494DF}">
            <a14:hiddenLine xmlns:a14="http://schemas.microsoft.com/office/drawing/2010/main"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rgbClr val="000000">
                    <a:alpha val="75000"/>
                  </a:srgbClr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F0F2FF"/>
            </a:gs>
            <a:gs pos="100000">
              <a:srgbClr val="A4ABFF"/>
            </a:gs>
          </a:gsLst>
          <a:path path="rect">
            <a:fillToRect l="50000" t="50000" r="50000" b="50000"/>
          </a:path>
        </a:gradFill>
        <a:ln>
          <a:noFill/>
        </a:ln>
        <a:effectLst/>
        <a:extLst>
          <a:ext uri="{91240B29-F687-4F45-9708-019B960494DF}">
            <a14:hiddenLine xmlns:a14="http://schemas.microsoft.com/office/drawing/2010/main"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rgbClr val="000000">
                    <a:alpha val="75000"/>
                  </a:srgbClr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</TotalTime>
  <Words>1150</Words>
  <Application>Microsoft Office PowerPoint</Application>
  <PresentationFormat>On-screen Show (4:3)</PresentationFormat>
  <Paragraphs>277</Paragraphs>
  <Slides>32</Slides>
  <Notes>31</Notes>
  <HiddenSlides>0</HiddenSlides>
  <MMClips>30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Theme_vt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Vasilis Trygonis</dc:creator>
  <cp:lastModifiedBy>Vasilis Trygonis</cp:lastModifiedBy>
  <cp:revision>5</cp:revision>
  <dcterms:created xsi:type="dcterms:W3CDTF">2025-11-25T08:10:13Z</dcterms:created>
  <dcterms:modified xsi:type="dcterms:W3CDTF">2025-11-25T08:24:54Z</dcterms:modified>
</cp:coreProperties>
</file>